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7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31.jpg" ContentType="image/jpg"/>
  <Override PartName="/ppt/media/image3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613" r:id="rId2"/>
    <p:sldId id="614" r:id="rId3"/>
    <p:sldId id="257" r:id="rId4"/>
    <p:sldId id="612" r:id="rId5"/>
    <p:sldId id="615" r:id="rId6"/>
    <p:sldId id="260" r:id="rId7"/>
    <p:sldId id="616" r:id="rId8"/>
    <p:sldId id="618" r:id="rId9"/>
    <p:sldId id="261" r:id="rId10"/>
    <p:sldId id="262" r:id="rId11"/>
    <p:sldId id="263" r:id="rId12"/>
    <p:sldId id="264" r:id="rId13"/>
    <p:sldId id="635" r:id="rId14"/>
    <p:sldId id="626" r:id="rId15"/>
    <p:sldId id="624" r:id="rId16"/>
    <p:sldId id="627" r:id="rId17"/>
    <p:sldId id="586" r:id="rId18"/>
    <p:sldId id="587" r:id="rId19"/>
    <p:sldId id="634" r:id="rId20"/>
    <p:sldId id="628" r:id="rId21"/>
    <p:sldId id="277" r:id="rId22"/>
    <p:sldId id="278" r:id="rId23"/>
    <p:sldId id="629" r:id="rId24"/>
    <p:sldId id="630" r:id="rId25"/>
    <p:sldId id="631" r:id="rId26"/>
    <p:sldId id="633" r:id="rId27"/>
    <p:sldId id="279" r:id="rId28"/>
    <p:sldId id="281" r:id="rId29"/>
    <p:sldId id="282" r:id="rId30"/>
    <p:sldId id="636" r:id="rId31"/>
    <p:sldId id="283" r:id="rId32"/>
  </p:sldIdLst>
  <p:sldSz cx="10287000" cy="6858000" type="35mm"/>
  <p:notesSz cx="6858000" cy="9144000"/>
  <p:defaultTextStyle>
    <a:defPPr>
      <a:defRPr lang="en-US"/>
    </a:defPPr>
    <a:lvl1pPr algn="l" defTabSz="42862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28625" indent="28575" algn="l" defTabSz="42862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858838" indent="55563" algn="l" defTabSz="42862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289050" indent="82550" algn="l" defTabSz="42862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717675" indent="111125" algn="l" defTabSz="42862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4">
          <p15:clr>
            <a:srgbClr val="A4A3A4"/>
          </p15:clr>
        </p15:guide>
        <p15:guide id="3" pos="3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4F2"/>
    <a:srgbClr val="008000"/>
    <a:srgbClr val="0000FF"/>
    <a:srgbClr val="FFCC99"/>
    <a:srgbClr val="FF9966"/>
    <a:srgbClr val="00FFFF"/>
    <a:srgbClr val="72A83B"/>
    <a:srgbClr val="F2D65C"/>
    <a:srgbClr val="C24C4C"/>
    <a:srgbClr val="F3E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Énfasis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Énfasi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Énfasis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Énfasis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6" autoAdjust="0"/>
    <p:restoredTop sz="96393" autoAdjust="0"/>
  </p:normalViewPr>
  <p:slideViewPr>
    <p:cSldViewPr snapToGrid="0" snapToObjects="1">
      <p:cViewPr varScale="1">
        <p:scale>
          <a:sx n="86" d="100"/>
          <a:sy n="86" d="100"/>
        </p:scale>
        <p:origin x="1314" y="114"/>
      </p:cViewPr>
      <p:guideLst>
        <p:guide orient="horz" pos="2160"/>
        <p:guide pos="2834"/>
        <p:guide pos="32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19" d="100"/>
        <a:sy n="219" d="100"/>
      </p:scale>
      <p:origin x="0" y="45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SM%202026\REPORTE%20DE%20SERVICIOS%20202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INGRESOS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Servicios!$B$35</c:f>
              <c:strCache>
                <c:ptCount val="1"/>
                <c:pt idx="0">
                  <c:v>Ingresos 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Servicios!$C$34:$E$34</c:f>
              <c:strCache>
                <c:ptCount val="3"/>
                <c:pt idx="0">
                  <c:v>Enero </c:v>
                </c:pt>
                <c:pt idx="1">
                  <c:v>Febrero</c:v>
                </c:pt>
                <c:pt idx="2">
                  <c:v>Marzo</c:v>
                </c:pt>
              </c:strCache>
            </c:strRef>
          </c:cat>
          <c:val>
            <c:numRef>
              <c:f>Servicios!$C$35:$E$35</c:f>
              <c:numCache>
                <c:formatCode>#,##0.00</c:formatCode>
                <c:ptCount val="3"/>
                <c:pt idx="0">
                  <c:v>3314015.15</c:v>
                </c:pt>
                <c:pt idx="1">
                  <c:v>3174215.19</c:v>
                </c:pt>
                <c:pt idx="2">
                  <c:v>4127466.37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BF-42A1-A439-91D158B97FD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22708152"/>
        <c:axId val="222711752"/>
      </c:barChart>
      <c:catAx>
        <c:axId val="222708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222711752"/>
        <c:crosses val="autoZero"/>
        <c:auto val="1"/>
        <c:lblAlgn val="ctr"/>
        <c:lblOffset val="100"/>
        <c:noMultiLvlLbl val="0"/>
      </c:catAx>
      <c:valAx>
        <c:axId val="22271175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22708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75000"/>
        <a:lumOff val="25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B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ECD7F77F-4289-C92A-47E5-7F5D22DBC0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2976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3BF1A9F6-F323-8C68-8B89-C74320865F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29762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E202E56-7BA8-4182-9E4B-4A7E6BCA9811}" type="datetimeFigureOut">
              <a:rPr lang="es-BO"/>
              <a:pPr>
                <a:defRPr/>
              </a:pPr>
              <a:t>29/4/2026</a:t>
            </a:fld>
            <a:endParaRPr lang="es-BO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3E3506B0-A34D-F51F-1E21-A631FA52B3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BO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BEFF3E70-B827-E9D8-04F3-57AAFF284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BO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5155AE8F-79D6-5CBA-4371-B4BE254564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2976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349EF874-2EC4-8D3A-8BB3-4F23755EE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29762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7CF1772-3F62-4300-BDC2-A4E6FDFE6435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7895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c6851e648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3c6851e648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B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6" y="1122364"/>
            <a:ext cx="8743951" cy="2387600"/>
          </a:xfrm>
        </p:spPr>
        <p:txBody>
          <a:bodyPr anchor="b"/>
          <a:lstStyle>
            <a:lvl1pPr algn="ctr">
              <a:defRPr sz="5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2" cy="1655761"/>
          </a:xfrm>
        </p:spPr>
        <p:txBody>
          <a:bodyPr/>
          <a:lstStyle>
            <a:lvl1pPr marL="0" indent="0" algn="ctr">
              <a:buNone/>
              <a:defRPr sz="2200"/>
            </a:lvl1pPr>
            <a:lvl2pPr marL="422972" indent="0" algn="ctr">
              <a:buNone/>
              <a:defRPr sz="1800"/>
            </a:lvl2pPr>
            <a:lvl3pPr marL="845944" indent="0" algn="ctr">
              <a:buNone/>
              <a:defRPr sz="1700"/>
            </a:lvl3pPr>
            <a:lvl4pPr marL="1268916" indent="0" algn="ctr">
              <a:buNone/>
              <a:defRPr sz="1500"/>
            </a:lvl4pPr>
            <a:lvl5pPr marL="1691888" indent="0" algn="ctr">
              <a:buNone/>
              <a:defRPr sz="1500"/>
            </a:lvl5pPr>
            <a:lvl6pPr marL="2114860" indent="0" algn="ctr">
              <a:buNone/>
              <a:defRPr sz="1500"/>
            </a:lvl6pPr>
            <a:lvl7pPr marL="2537831" indent="0" algn="ctr">
              <a:buNone/>
              <a:defRPr sz="1500"/>
            </a:lvl7pPr>
            <a:lvl8pPr marL="2960804" indent="0" algn="ctr">
              <a:buNone/>
              <a:defRPr sz="1500"/>
            </a:lvl8pPr>
            <a:lvl9pPr marL="3383776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A0FB3-EAC9-03EE-1DE6-C51CA04A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EE245-1BE2-48E9-BDFC-D3A14567F0CD}" type="datetimeFigureOut">
              <a:rPr lang="es-BO"/>
              <a:pPr>
                <a:defRPr/>
              </a:pPr>
              <a:t>29/4/2026</a:t>
            </a:fld>
            <a:endParaRPr lang="es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D141E-3347-EE93-FABF-FF62C01F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DAF6-985A-6EF3-7CD1-F25E8561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3E3E8-1102-40F8-B0CF-C2BD35932759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4455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0F827-64A6-CC7E-E534-B88FF5751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EB7E7-76C8-4116-B314-FFE63D9BF5C1}" type="datetimeFigureOut">
              <a:rPr lang="es-BO"/>
              <a:pPr>
                <a:defRPr/>
              </a:pPr>
              <a:t>29/4/2026</a:t>
            </a:fld>
            <a:endParaRPr lang="es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4A35A-A30A-D4A1-506E-2F53666ED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869E7-5475-ADC3-447A-09DD8CD9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99184-1482-4044-9902-5C7427D08E0E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442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B2FEE-D28A-6CAB-3589-0DEF1EFB3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4D5EA-6008-4B62-93E2-2DF375484E3C}" type="datetimeFigureOut">
              <a:rPr lang="es-BO"/>
              <a:pPr>
                <a:defRPr/>
              </a:pPr>
              <a:t>29/4/2026</a:t>
            </a:fld>
            <a:endParaRPr lang="es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13B1D-66A2-8357-623B-A8B2E38A2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45E83-4DEE-DE1E-68DB-FB61988B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96EC3-539A-43FC-82FB-9123E8A1D2F7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92017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966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826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59C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4350" y="1577340"/>
            <a:ext cx="4474845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97805" y="1577340"/>
            <a:ext cx="4474845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95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4B74-B690-8CC7-4AF7-99FBA87B9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9F0F3-D96B-4F39-821F-E5705531E6B7}" type="datetimeFigureOut">
              <a:rPr lang="es-BO"/>
              <a:pPr>
                <a:defRPr/>
              </a:pPr>
              <a:t>29/4/2026</a:t>
            </a:fld>
            <a:endParaRPr lang="es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22A25-1E08-9A75-F01C-42743CC7D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26B7E-8E81-B939-4865-C4F7D4F2C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70C34-FA47-45BF-B4D0-403F3A486389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07027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2"/>
            <a:ext cx="8872539" cy="2852737"/>
          </a:xfrm>
        </p:spPr>
        <p:txBody>
          <a:bodyPr anchor="b"/>
          <a:lstStyle>
            <a:lvl1pPr>
              <a:defRPr sz="5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7"/>
            <a:ext cx="8872539" cy="1500187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229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459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68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6918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148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37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29608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3837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0F01F-3708-5C6D-516D-F0E1E0CA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89639-B052-4ECC-9274-0F612472AB46}" type="datetimeFigureOut">
              <a:rPr lang="es-BO"/>
              <a:pPr>
                <a:defRPr/>
              </a:pPr>
              <a:t>29/4/2026</a:t>
            </a:fld>
            <a:endParaRPr lang="es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87582-E15B-E7CB-3140-C0368FC3A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84CE5-CBF9-D418-BC5A-299A3845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B7B23-9CD1-40E0-8EAF-887F72D0898E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6388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6"/>
            <a:ext cx="4371975" cy="435133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6" y="1825626"/>
            <a:ext cx="4371975" cy="435133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2C03F8-E74B-F046-B752-63B79B04D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C8EE0-28C5-4417-A740-2935501DE0D1}" type="datetimeFigureOut">
              <a:rPr lang="es-BO"/>
              <a:pPr>
                <a:defRPr/>
              </a:pPr>
              <a:t>29/4/2026</a:t>
            </a:fld>
            <a:endParaRPr lang="es-B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72793D-82AB-FE34-4C0A-A5B33C5E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5F1280-01BC-4471-A3E9-F5FDD98E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EC277-05B0-4E8B-ADFF-E629286168E1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1436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0" y="365128"/>
            <a:ext cx="8872539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2" cy="82391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2972" indent="0">
              <a:buNone/>
              <a:defRPr sz="1800" b="1"/>
            </a:lvl2pPr>
            <a:lvl3pPr marL="845944" indent="0">
              <a:buNone/>
              <a:defRPr sz="1700" b="1"/>
            </a:lvl3pPr>
            <a:lvl4pPr marL="1268916" indent="0">
              <a:buNone/>
              <a:defRPr sz="1500" b="1"/>
            </a:lvl4pPr>
            <a:lvl5pPr marL="1691888" indent="0">
              <a:buNone/>
              <a:defRPr sz="1500" b="1"/>
            </a:lvl5pPr>
            <a:lvl6pPr marL="2114860" indent="0">
              <a:buNone/>
              <a:defRPr sz="1500" b="1"/>
            </a:lvl6pPr>
            <a:lvl7pPr marL="2537831" indent="0">
              <a:buNone/>
              <a:defRPr sz="1500" b="1"/>
            </a:lvl7pPr>
            <a:lvl8pPr marL="2960804" indent="0">
              <a:buNone/>
              <a:defRPr sz="1500" b="1"/>
            </a:lvl8pPr>
            <a:lvl9pPr marL="3383776" indent="0">
              <a:buNone/>
              <a:defRPr sz="15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6" y="1681163"/>
            <a:ext cx="4373315" cy="82391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2972" indent="0">
              <a:buNone/>
              <a:defRPr sz="1800" b="1"/>
            </a:lvl2pPr>
            <a:lvl3pPr marL="845944" indent="0">
              <a:buNone/>
              <a:defRPr sz="1700" b="1"/>
            </a:lvl3pPr>
            <a:lvl4pPr marL="1268916" indent="0">
              <a:buNone/>
              <a:defRPr sz="1500" b="1"/>
            </a:lvl4pPr>
            <a:lvl5pPr marL="1691888" indent="0">
              <a:buNone/>
              <a:defRPr sz="1500" b="1"/>
            </a:lvl5pPr>
            <a:lvl6pPr marL="2114860" indent="0">
              <a:buNone/>
              <a:defRPr sz="1500" b="1"/>
            </a:lvl6pPr>
            <a:lvl7pPr marL="2537831" indent="0">
              <a:buNone/>
              <a:defRPr sz="1500" b="1"/>
            </a:lvl7pPr>
            <a:lvl8pPr marL="2960804" indent="0">
              <a:buNone/>
              <a:defRPr sz="1500" b="1"/>
            </a:lvl8pPr>
            <a:lvl9pPr marL="3383776" indent="0">
              <a:buNone/>
              <a:defRPr sz="15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6" y="2505075"/>
            <a:ext cx="4373315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A9AFA2A-5EE1-3CD7-0954-3ABB0C898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51777-2530-49F4-A334-0F4EA956F296}" type="datetimeFigureOut">
              <a:rPr lang="es-BO"/>
              <a:pPr>
                <a:defRPr/>
              </a:pPr>
              <a:t>29/4/2026</a:t>
            </a:fld>
            <a:endParaRPr lang="es-BO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3A1D99-C213-9E09-4CDB-14E691ACA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557B4D-CF7A-EFCA-BFEC-C27F2B706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AF1F4-CF04-4175-A3C8-22D4E71A2CDD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5205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4EC4624-6229-EDF0-1075-3210D79C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9D2A6-DBE3-4197-90BD-653C26F33333}" type="datetimeFigureOut">
              <a:rPr lang="es-BO"/>
              <a:pPr>
                <a:defRPr/>
              </a:pPr>
              <a:t>29/4/2026</a:t>
            </a:fld>
            <a:endParaRPr lang="es-B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8C68C58-5482-49FE-8E29-5141AF8DA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3AF443-9448-2A7D-3B60-C6FF9318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2943-99AB-48E7-8B12-1BD29D8852C5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03041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DDFAEF-FA67-EAB2-11F1-9D036873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DCE3A-1E34-4E26-97DC-E7C847EC1EAB}" type="datetimeFigureOut">
              <a:rPr lang="es-BO"/>
              <a:pPr>
                <a:defRPr/>
              </a:pPr>
              <a:t>29/4/2026</a:t>
            </a:fld>
            <a:endParaRPr lang="es-BO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2D6FA2A-34C4-2F24-5895-D3188D81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020662-23F1-DB43-63C7-14D21AA90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4B296-F0A3-4FB3-996B-EE1E414F1524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9003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4" y="457201"/>
            <a:ext cx="3317825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6" y="987428"/>
            <a:ext cx="5207794" cy="487362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4" y="2057400"/>
            <a:ext cx="3317825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2972" indent="0">
              <a:buNone/>
              <a:defRPr sz="1300"/>
            </a:lvl2pPr>
            <a:lvl3pPr marL="845944" indent="0">
              <a:buNone/>
              <a:defRPr sz="1100"/>
            </a:lvl3pPr>
            <a:lvl4pPr marL="1268916" indent="0">
              <a:buNone/>
              <a:defRPr sz="900"/>
            </a:lvl4pPr>
            <a:lvl5pPr marL="1691888" indent="0">
              <a:buNone/>
              <a:defRPr sz="900"/>
            </a:lvl5pPr>
            <a:lvl6pPr marL="2114860" indent="0">
              <a:buNone/>
              <a:defRPr sz="900"/>
            </a:lvl6pPr>
            <a:lvl7pPr marL="2537831" indent="0">
              <a:buNone/>
              <a:defRPr sz="900"/>
            </a:lvl7pPr>
            <a:lvl8pPr marL="2960804" indent="0">
              <a:buNone/>
              <a:defRPr sz="900"/>
            </a:lvl8pPr>
            <a:lvl9pPr marL="3383776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80F91F-B541-DD7E-A9C8-1326D953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B9703-1DED-4F09-8003-6A95F677AA69}" type="datetimeFigureOut">
              <a:rPr lang="es-BO"/>
              <a:pPr>
                <a:defRPr/>
              </a:pPr>
              <a:t>29/4/2026</a:t>
            </a:fld>
            <a:endParaRPr lang="es-B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640DEB-F7B5-4DEC-F30C-584570DB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C9F4F-C7B2-346D-58BC-6FD23194A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73DCF-972D-4815-90DC-234DA635F7E3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4613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4" y="457201"/>
            <a:ext cx="3317825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6" y="987428"/>
            <a:ext cx="5207794" cy="4873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2972" indent="0">
              <a:buNone/>
              <a:defRPr sz="2600"/>
            </a:lvl2pPr>
            <a:lvl3pPr marL="845944" indent="0">
              <a:buNone/>
              <a:defRPr sz="2200"/>
            </a:lvl3pPr>
            <a:lvl4pPr marL="1268916" indent="0">
              <a:buNone/>
              <a:defRPr sz="1800"/>
            </a:lvl4pPr>
            <a:lvl5pPr marL="1691888" indent="0">
              <a:buNone/>
              <a:defRPr sz="1800"/>
            </a:lvl5pPr>
            <a:lvl6pPr marL="2114860" indent="0">
              <a:buNone/>
              <a:defRPr sz="1800"/>
            </a:lvl6pPr>
            <a:lvl7pPr marL="2537831" indent="0">
              <a:buNone/>
              <a:defRPr sz="1800"/>
            </a:lvl7pPr>
            <a:lvl8pPr marL="2960804" indent="0">
              <a:buNone/>
              <a:defRPr sz="1800"/>
            </a:lvl8pPr>
            <a:lvl9pPr marL="3383776" indent="0">
              <a:buNone/>
              <a:defRPr sz="18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4" y="2057400"/>
            <a:ext cx="3317825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2972" indent="0">
              <a:buNone/>
              <a:defRPr sz="1300"/>
            </a:lvl2pPr>
            <a:lvl3pPr marL="845944" indent="0">
              <a:buNone/>
              <a:defRPr sz="1100"/>
            </a:lvl3pPr>
            <a:lvl4pPr marL="1268916" indent="0">
              <a:buNone/>
              <a:defRPr sz="900"/>
            </a:lvl4pPr>
            <a:lvl5pPr marL="1691888" indent="0">
              <a:buNone/>
              <a:defRPr sz="900"/>
            </a:lvl5pPr>
            <a:lvl6pPr marL="2114860" indent="0">
              <a:buNone/>
              <a:defRPr sz="900"/>
            </a:lvl6pPr>
            <a:lvl7pPr marL="2537831" indent="0">
              <a:buNone/>
              <a:defRPr sz="900"/>
            </a:lvl7pPr>
            <a:lvl8pPr marL="2960804" indent="0">
              <a:buNone/>
              <a:defRPr sz="900"/>
            </a:lvl8pPr>
            <a:lvl9pPr marL="3383776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6155FB-6DA9-60EC-8421-AD9329F72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120A-A630-41F5-A474-CBDB8AC24027}" type="datetimeFigureOut">
              <a:rPr lang="es-BO"/>
              <a:pPr>
                <a:defRPr/>
              </a:pPr>
              <a:t>29/4/2026</a:t>
            </a:fld>
            <a:endParaRPr lang="es-B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93412E-F859-0146-6C37-C5B0E133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BCC514-FC9F-0867-9C68-F537A58D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C8DF8-2ED5-41BB-9429-27ECBD53C76E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5583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2F380D1-C649-4AD5-C512-DEA2594D2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08025" y="365125"/>
            <a:ext cx="88725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952" tIns="42976" rIns="85952" bIns="429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BO"/>
              <a:t>Haga clic para modificar el estilo de título del patrón</a:t>
            </a:r>
            <a:endParaRPr lang="en-US" altLang="es-BO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0CB629A-9C85-0669-F939-002B90D9D7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08025" y="1825625"/>
            <a:ext cx="88725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952" tIns="42976" rIns="85952" bIns="429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BO"/>
              <a:t>Haga clic para modificar los estilos de texto del patrón</a:t>
            </a:r>
          </a:p>
          <a:p>
            <a:pPr lvl="1"/>
            <a:r>
              <a:rPr lang="es-ES" altLang="es-BO"/>
              <a:t>Segundo nivel</a:t>
            </a:r>
          </a:p>
          <a:p>
            <a:pPr lvl="2"/>
            <a:r>
              <a:rPr lang="es-ES" altLang="es-BO"/>
              <a:t>Tercer nivel</a:t>
            </a:r>
          </a:p>
          <a:p>
            <a:pPr lvl="3"/>
            <a:r>
              <a:rPr lang="es-ES" altLang="es-BO"/>
              <a:t>Cuarto nivel</a:t>
            </a:r>
          </a:p>
          <a:p>
            <a:pPr lvl="4"/>
            <a:r>
              <a:rPr lang="es-ES" altLang="es-BO"/>
              <a:t>Quinto nivel</a:t>
            </a:r>
            <a:endParaRPr lang="en-US" altLang="es-B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8C9AD-A54A-CAE9-7B84-3E78487D3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6438" y="6356350"/>
            <a:ext cx="2314575" cy="365125"/>
          </a:xfrm>
          <a:prstGeom prst="rect">
            <a:avLst/>
          </a:prstGeom>
        </p:spPr>
        <p:txBody>
          <a:bodyPr vert="horz" lIns="85952" tIns="42976" rIns="85952" bIns="42976" rtlCol="0" anchor="ctr"/>
          <a:lstStyle>
            <a:lvl1pPr algn="l" defTabSz="429762" eaLnBrk="1" fontAlgn="auto" hangingPunct="1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7FA453-F8CC-4EE6-8884-65E954635103}" type="datetimeFigureOut">
              <a:rPr lang="es-BO"/>
              <a:pPr>
                <a:defRPr/>
              </a:pPr>
              <a:t>29/4/2026</a:t>
            </a:fld>
            <a:endParaRPr lang="es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E6635-E1F1-86BF-CE1D-B8DD34B3E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8363" y="6356350"/>
            <a:ext cx="3471862" cy="365125"/>
          </a:xfrm>
          <a:prstGeom prst="rect">
            <a:avLst/>
          </a:prstGeom>
        </p:spPr>
        <p:txBody>
          <a:bodyPr vert="horz" lIns="85952" tIns="42976" rIns="85952" bIns="42976" rtlCol="0" anchor="ctr"/>
          <a:lstStyle>
            <a:lvl1pPr algn="ctr" defTabSz="429762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E75BC-8360-AA10-2980-BC75B9456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5988" y="6356350"/>
            <a:ext cx="2314575" cy="365125"/>
          </a:xfrm>
          <a:prstGeom prst="rect">
            <a:avLst/>
          </a:prstGeom>
        </p:spPr>
        <p:txBody>
          <a:bodyPr vert="horz" lIns="85952" tIns="42976" rIns="85952" bIns="42976" rtlCol="0" anchor="ctr"/>
          <a:lstStyle>
            <a:lvl1pPr algn="r" defTabSz="429762" eaLnBrk="1" fontAlgn="auto" hangingPunct="1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956CA9-A4C4-4AEC-A338-2D920A8B1BE3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844550" rtl="0" fontAlgn="base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4455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2pPr>
      <a:lvl3pPr algn="l" defTabSz="84455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3pPr>
      <a:lvl4pPr algn="l" defTabSz="84455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4pPr>
      <a:lvl5pPr algn="l" defTabSz="84455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84455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84455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84455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84455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11138" indent="-211138" algn="l" defTabSz="844550" rtl="0" fontAlgn="base">
        <a:lnSpc>
          <a:spcPct val="90000"/>
        </a:lnSpc>
        <a:spcBef>
          <a:spcPts val="925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3413" indent="-211138" algn="l" defTabSz="844550" rtl="0" fontAlgn="base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57275" indent="-211138" algn="l" defTabSz="844550" rtl="0" fontAlgn="base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79550" indent="-211138" algn="l" defTabSz="844550" rtl="0" fontAlgn="base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01825" indent="-211138" algn="l" defTabSz="844550" rtl="0" fontAlgn="base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26346" indent="-211486" algn="l" defTabSz="845944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9318" indent="-211486" algn="l" defTabSz="845944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72290" indent="-211486" algn="l" defTabSz="845944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95262" indent="-211486" algn="l" defTabSz="845944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59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2972" algn="l" defTabSz="8459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5944" algn="l" defTabSz="8459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68916" algn="l" defTabSz="8459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888" algn="l" defTabSz="8459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14860" algn="l" defTabSz="8459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7831" algn="l" defTabSz="8459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60804" algn="l" defTabSz="8459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83776" algn="l" defTabSz="8459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4.png"/><Relationship Id="rId7" Type="http://schemas.openxmlformats.org/officeDocument/2006/relationships/image" Target="../media/image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2.jp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399AE07C-85B8-1C42-8158-365AC3FFF77F}"/>
              </a:ext>
            </a:extLst>
          </p:cNvPr>
          <p:cNvSpPr/>
          <p:nvPr/>
        </p:nvSpPr>
        <p:spPr>
          <a:xfrm>
            <a:off x="-323493" y="-63867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" name="Imagen 8" descr="Logo-MDPRYA-Horizontal.jpg">
            <a:extLst>
              <a:ext uri="{FF2B5EF4-FFF2-40B4-BE49-F238E27FC236}">
                <a16:creationId xmlns:a16="http://schemas.microsoft.com/office/drawing/2014/main" id="{759AC188-F4B7-8BAE-3435-75C176F74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3" y="24974"/>
            <a:ext cx="2137331" cy="817558"/>
          </a:xfrm>
          <a:prstGeom prst="rect">
            <a:avLst/>
          </a:prstGeom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DB1E2173-D49E-AD17-4C5F-683E066A4690}"/>
              </a:ext>
            </a:extLst>
          </p:cNvPr>
          <p:cNvSpPr/>
          <p:nvPr/>
        </p:nvSpPr>
        <p:spPr>
          <a:xfrm>
            <a:off x="5310816" y="0"/>
            <a:ext cx="4976184" cy="6858000"/>
          </a:xfrm>
          <a:custGeom>
            <a:avLst/>
            <a:gdLst>
              <a:gd name="connsiteX0" fmla="*/ 2212362 w 4976184"/>
              <a:gd name="connsiteY0" fmla="*/ 0 h 6858000"/>
              <a:gd name="connsiteX1" fmla="*/ 4976184 w 4976184"/>
              <a:gd name="connsiteY1" fmla="*/ 0 h 6858000"/>
              <a:gd name="connsiteX2" fmla="*/ 4976184 w 4976184"/>
              <a:gd name="connsiteY2" fmla="*/ 6858000 h 6858000"/>
              <a:gd name="connsiteX3" fmla="*/ 2212362 w 4976184"/>
              <a:gd name="connsiteY3" fmla="*/ 6858000 h 6858000"/>
              <a:gd name="connsiteX4" fmla="*/ 2209521 w 4976184"/>
              <a:gd name="connsiteY4" fmla="*/ 6856737 h 6858000"/>
              <a:gd name="connsiteX5" fmla="*/ 0 w 4976184"/>
              <a:gd name="connsiteY5" fmla="*/ 3429000 h 6858000"/>
              <a:gd name="connsiteX6" fmla="*/ 2209521 w 4976184"/>
              <a:gd name="connsiteY6" fmla="*/ 1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6184" h="6858000">
                <a:moveTo>
                  <a:pt x="2212362" y="0"/>
                </a:moveTo>
                <a:lnTo>
                  <a:pt x="4976184" y="0"/>
                </a:lnTo>
                <a:lnTo>
                  <a:pt x="4976184" y="6858000"/>
                </a:lnTo>
                <a:lnTo>
                  <a:pt x="2212362" y="6858000"/>
                </a:lnTo>
                <a:lnTo>
                  <a:pt x="2209521" y="6856737"/>
                </a:lnTo>
                <a:cubicBezTo>
                  <a:pt x="893431" y="6196613"/>
                  <a:pt x="0" y="4909142"/>
                  <a:pt x="0" y="3429000"/>
                </a:cubicBezTo>
                <a:cubicBezTo>
                  <a:pt x="0" y="1948858"/>
                  <a:pt x="893431" y="661388"/>
                  <a:pt x="2209521" y="1264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90500" dist="1270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B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078B8AC-4B19-6401-DDEF-30410A724F9B}"/>
              </a:ext>
            </a:extLst>
          </p:cNvPr>
          <p:cNvSpPr/>
          <p:nvPr/>
        </p:nvSpPr>
        <p:spPr>
          <a:xfrm>
            <a:off x="752952" y="2495529"/>
            <a:ext cx="496160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BO" sz="2800" b="1" dirty="0">
                <a:solidFill>
                  <a:schemeClr val="accent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Instituto Boliviano de Metrología - IBMETRO </a:t>
            </a:r>
            <a:endParaRPr lang="es-ES" sz="2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AE049C9-6116-CE7A-AABE-641B5C21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4" y="2474893"/>
            <a:ext cx="990445" cy="102397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A9F383D-948D-B932-2267-65E6022BC6A3}"/>
              </a:ext>
            </a:extLst>
          </p:cNvPr>
          <p:cNvSpPr/>
          <p:nvPr/>
        </p:nvSpPr>
        <p:spPr>
          <a:xfrm>
            <a:off x="43803" y="4219418"/>
            <a:ext cx="496160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BO" sz="2800" b="1" dirty="0">
                <a:solidFill>
                  <a:schemeClr val="accent1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Pública de Cuentas Inicial 2026</a:t>
            </a:r>
            <a:endParaRPr lang="es-ES" sz="2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9572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82894" y="1559524"/>
            <a:ext cx="5076161" cy="638547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just"/>
            <a:r>
              <a:rPr lang="es" sz="2403" b="1" dirty="0">
                <a:solidFill>
                  <a:srgbClr val="866F70"/>
                </a:solidFill>
                <a:latin typeface="Arial"/>
              </a:rPr>
              <a:t>DML: </a:t>
            </a:r>
            <a:r>
              <a:rPr lang="es" sz="2403" b="1" dirty="0">
                <a:solidFill>
                  <a:srgbClr val="2B3741"/>
                </a:solidFill>
                <a:latin typeface="Arial"/>
              </a:rPr>
              <a:t>Garantizando equidad en cada transacción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15115" y="2443504"/>
            <a:ext cx="5352548" cy="86409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s" sz="1345" dirty="0">
                <a:latin typeface="Arial"/>
              </a:rPr>
              <a:t>Protege a la sociedad asegurando que las mediciones utilizadas en el comercio, la salud y el medio ambiente sean exactas y legalmente válidas.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82894" y="3538996"/>
            <a:ext cx="2806033" cy="60360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285750" indent="-285750">
              <a:lnSpc>
                <a:spcPct val="105000"/>
              </a:lnSpc>
              <a:spcBef>
                <a:spcPts val="336"/>
              </a:spcBef>
              <a:spcAft>
                <a:spcPts val="336"/>
              </a:spcAft>
              <a:buFont typeface="Arial" panose="020B0604020202020204" pitchFamily="34" charset="0"/>
              <a:buChar char="•"/>
            </a:pPr>
            <a:r>
              <a:rPr lang="es" sz="1600" b="1" dirty="0">
                <a:latin typeface="Arial"/>
              </a:rPr>
              <a:t>Servicios de verificación</a:t>
            </a:r>
          </a:p>
          <a:p>
            <a:pPr marL="343763" indent="12205" algn="just">
              <a:lnSpc>
                <a:spcPct val="105000"/>
              </a:lnSpc>
            </a:pPr>
            <a:r>
              <a:rPr lang="es" sz="1249" dirty="0">
                <a:latin typeface="Arial"/>
              </a:rPr>
              <a:t>Control estricto de surtidores de combustible, tanques estacionarios y básculas comerciales.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708264" y="3538994"/>
            <a:ext cx="2527829" cy="1049047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285750" indent="-285750">
              <a:lnSpc>
                <a:spcPct val="105000"/>
              </a:lnSpc>
              <a:spcAft>
                <a:spcPts val="269"/>
              </a:spcAft>
              <a:buFont typeface="Arial" panose="020B0604020202020204" pitchFamily="34" charset="0"/>
              <a:buChar char="•"/>
            </a:pPr>
            <a:r>
              <a:rPr lang="es" sz="1600" b="1" dirty="0">
                <a:latin typeface="Arial"/>
              </a:rPr>
              <a:t>Control de productos</a:t>
            </a:r>
          </a:p>
          <a:p>
            <a:pPr marL="343763" indent="12205" algn="just">
              <a:lnSpc>
                <a:spcPct val="105000"/>
              </a:lnSpc>
            </a:pPr>
            <a:r>
              <a:rPr lang="es" sz="1400" dirty="0">
                <a:latin typeface="Arial"/>
              </a:rPr>
              <a:t>Verificación del contenido neto real frente al declarado en envases.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85824" y="4959617"/>
            <a:ext cx="2536616" cy="1056172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285750" indent="-285750">
              <a:lnSpc>
                <a:spcPct val="106000"/>
              </a:lnSpc>
              <a:spcAft>
                <a:spcPts val="336"/>
              </a:spcAft>
              <a:buFont typeface="Arial" panose="020B0604020202020204" pitchFamily="34" charset="0"/>
              <a:buChar char="•"/>
            </a:pPr>
            <a:r>
              <a:rPr lang="es" sz="1600" b="1" dirty="0">
                <a:latin typeface="Arial"/>
              </a:rPr>
              <a:t>Servicios aduaneros</a:t>
            </a:r>
          </a:p>
          <a:p>
            <a:pPr marL="340833" indent="12205" algn="just">
              <a:lnSpc>
                <a:spcPct val="106000"/>
              </a:lnSpc>
            </a:pPr>
            <a:r>
              <a:rPr lang="es" sz="1400" dirty="0">
                <a:latin typeface="Arial"/>
              </a:rPr>
              <a:t>Control metrológico en vehículos motorizados y kits de conversión.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708264" y="4959617"/>
            <a:ext cx="2804831" cy="86994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285750" indent="-285750">
              <a:lnSpc>
                <a:spcPct val="105000"/>
              </a:lnSpc>
              <a:spcAft>
                <a:spcPts val="269"/>
              </a:spcAft>
              <a:buFont typeface="Arial" panose="020B0604020202020204" pitchFamily="34" charset="0"/>
              <a:buChar char="•"/>
            </a:pPr>
            <a:r>
              <a:rPr lang="es" sz="1600" b="1" dirty="0">
                <a:latin typeface="Arial"/>
              </a:rPr>
              <a:t>Reglamentación técnica</a:t>
            </a:r>
          </a:p>
          <a:p>
            <a:pPr marL="343763" indent="12205">
              <a:lnSpc>
                <a:spcPct val="105000"/>
              </a:lnSpc>
            </a:pPr>
            <a:r>
              <a:rPr lang="es" sz="1400" dirty="0">
                <a:latin typeface="Arial"/>
              </a:rPr>
              <a:t>Aprobación de modelos de balanzas, medidores de agua y luminarias LED.</a:t>
            </a:r>
          </a:p>
        </p:txBody>
      </p:sp>
      <p:sp>
        <p:nvSpPr>
          <p:cNvPr id="10" name="Rectángulo redondeado 7">
            <a:extLst>
              <a:ext uri="{FF2B5EF4-FFF2-40B4-BE49-F238E27FC236}">
                <a16:creationId xmlns:a16="http://schemas.microsoft.com/office/drawing/2014/main" id="{846B4209-C660-21AF-3D48-632E7520F7E8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1" name="Imagen 10" descr="Logo-MDPRYA-Horizontal.jpg">
            <a:extLst>
              <a:ext uri="{FF2B5EF4-FFF2-40B4-BE49-F238E27FC236}">
                <a16:creationId xmlns:a16="http://schemas.microsoft.com/office/drawing/2014/main" id="{1514F3A9-1312-862A-4BEC-D369A4844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4" y="127781"/>
            <a:ext cx="2137331" cy="81755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1B620AC-D242-782C-E361-91AA8FF76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075" y="1559524"/>
            <a:ext cx="3132622" cy="44562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177" y="2844794"/>
            <a:ext cx="4868194" cy="337434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20153" y="1101969"/>
            <a:ext cx="8980675" cy="1382543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>
              <a:spcAft>
                <a:spcPts val="1480"/>
              </a:spcAft>
            </a:pPr>
            <a:r>
              <a:rPr lang="es" sz="2800" b="1" dirty="0">
                <a:solidFill>
                  <a:srgbClr val="2B3741"/>
                </a:solidFill>
                <a:latin typeface="Arial"/>
              </a:rPr>
              <a:t>DMIC: La precisión que impulsa la industria</a:t>
            </a:r>
          </a:p>
          <a:p>
            <a:pPr>
              <a:spcAft>
                <a:spcPts val="1480"/>
              </a:spcAft>
            </a:pPr>
            <a:r>
              <a:rPr lang="es" sz="2400" dirty="0">
                <a:solidFill>
                  <a:srgbClr val="2B3741"/>
                </a:solidFill>
                <a:latin typeface="Arial"/>
              </a:rPr>
              <a:t>Custodia los patrones nacionales de medición, la base sobre la cual se asienta toda la ciencia, industria e innovación del país</a:t>
            </a:r>
            <a:r>
              <a:rPr lang="es" sz="2499" dirty="0">
                <a:solidFill>
                  <a:srgbClr val="2B3741"/>
                </a:solidFill>
                <a:latin typeface="Arial"/>
              </a:rPr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08027" y="3049832"/>
            <a:ext cx="3186880" cy="93438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285750" indent="-285750" algn="just">
              <a:spcAft>
                <a:spcPts val="605"/>
              </a:spcAft>
              <a:buFont typeface="Arial" panose="020B0604020202020204" pitchFamily="34" charset="0"/>
              <a:buChar char="•"/>
            </a:pPr>
            <a:r>
              <a:rPr lang="es" sz="2000" b="1" dirty="0">
                <a:solidFill>
                  <a:srgbClr val="2B3741"/>
                </a:solidFill>
                <a:latin typeface="Arial"/>
              </a:rPr>
              <a:t>Servicios Metrológicos</a:t>
            </a:r>
          </a:p>
          <a:p>
            <a:pPr indent="85436" algn="just"/>
            <a:r>
              <a:rPr lang="es" sz="1400" dirty="0">
                <a:latin typeface="Arial"/>
              </a:rPr>
              <a:t>Calibración de equipos para laboratorios e industrias, requisito indispensable para producción de alta calidad.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90452" y="4719430"/>
            <a:ext cx="3318691" cy="940247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285750" indent="-285750" algn="just">
              <a:spcAft>
                <a:spcPts val="605"/>
              </a:spcAft>
              <a:buFont typeface="Arial" panose="020B0604020202020204" pitchFamily="34" charset="0"/>
              <a:buChar char="•"/>
            </a:pPr>
            <a:r>
              <a:rPr lang="es" sz="2000" b="1" dirty="0">
                <a:solidFill>
                  <a:srgbClr val="2B3741"/>
                </a:solidFill>
                <a:latin typeface="Arial"/>
              </a:rPr>
              <a:t>Soporte a la Innovación</a:t>
            </a:r>
          </a:p>
          <a:p>
            <a:pPr indent="85436" algn="just"/>
            <a:r>
              <a:rPr lang="es" sz="1400" dirty="0">
                <a:latin typeface="Arial"/>
              </a:rPr>
              <a:t>Provisión de la base metrológica necesaria para la investigación en sectores estratégicos.</a:t>
            </a:r>
          </a:p>
        </p:txBody>
      </p:sp>
      <p:sp>
        <p:nvSpPr>
          <p:cNvPr id="6" name="Rectángulo redondeado 7">
            <a:extLst>
              <a:ext uri="{FF2B5EF4-FFF2-40B4-BE49-F238E27FC236}">
                <a16:creationId xmlns:a16="http://schemas.microsoft.com/office/drawing/2014/main" id="{CFDF3B76-2505-4F50-D15A-F3DF6F04B7B1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7" name="Imagen 6" descr="Logo-MDPRYA-Horizontal.jpg">
            <a:extLst>
              <a:ext uri="{FF2B5EF4-FFF2-40B4-BE49-F238E27FC236}">
                <a16:creationId xmlns:a16="http://schemas.microsoft.com/office/drawing/2014/main" id="{A1CBCB56-A2EA-4666-0FA1-2C1F1D42B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4" y="127781"/>
            <a:ext cx="2137331" cy="8175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177" y="1570629"/>
            <a:ext cx="5987117" cy="464265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898475" y="945339"/>
            <a:ext cx="5679559" cy="606328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r>
              <a:rPr lang="es" sz="2400" b="1" dirty="0">
                <a:solidFill>
                  <a:srgbClr val="2B3741"/>
                </a:solidFill>
                <a:latin typeface="Arial"/>
              </a:rPr>
              <a:t>Trazabilidad: </a:t>
            </a:r>
            <a:r>
              <a:rPr lang="es" sz="2400" dirty="0">
                <a:solidFill>
                  <a:srgbClr val="2B3741"/>
                </a:solidFill>
                <a:latin typeface="Arial"/>
              </a:rPr>
              <a:t>Conectando Bolivia con el mundo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90220" y="1816673"/>
            <a:ext cx="442297" cy="4100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algn="just"/>
            <a:r>
              <a:rPr lang="es" sz="4325">
                <a:solidFill>
                  <a:srgbClr val="2B3741"/>
                </a:solidFill>
                <a:latin typeface="Arial"/>
              </a:rPr>
              <a:t>▲</a:t>
            </a:r>
          </a:p>
        </p:txBody>
      </p:sp>
      <p:sp>
        <p:nvSpPr>
          <p:cNvPr id="5" name="Rectángulo redondeado 7">
            <a:extLst>
              <a:ext uri="{FF2B5EF4-FFF2-40B4-BE49-F238E27FC236}">
                <a16:creationId xmlns:a16="http://schemas.microsoft.com/office/drawing/2014/main" id="{38D7EC44-CB10-47F4-EF10-24570CC967AD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6" name="Imagen 5" descr="Logo-MDPRYA-Horizontal.jpg">
            <a:extLst>
              <a:ext uri="{FF2B5EF4-FFF2-40B4-BE49-F238E27FC236}">
                <a16:creationId xmlns:a16="http://schemas.microsoft.com/office/drawing/2014/main" id="{C9C31E08-99FF-CEA2-6995-EAD667EAA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4" y="127781"/>
            <a:ext cx="2137331" cy="8175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920" y="2678450"/>
            <a:ext cx="3374343" cy="328061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26950" y="1160552"/>
            <a:ext cx="6701821" cy="395431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r>
              <a:rPr lang="es" sz="2979" b="1" dirty="0">
                <a:solidFill>
                  <a:srgbClr val="2B3741"/>
                </a:solidFill>
                <a:latin typeface="Arial"/>
              </a:rPr>
              <a:t>DTA: El sello de competencia global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73769" y="1840106"/>
            <a:ext cx="8951494" cy="954107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12205">
              <a:lnSpc>
                <a:spcPct val="109000"/>
              </a:lnSpc>
            </a:pPr>
            <a:r>
              <a:rPr lang="es" sz="2000" dirty="0">
                <a:latin typeface="Arial"/>
              </a:rPr>
              <a:t>Evaluar y reconocer formalmente la competencia técnica de quienes miden, ensayan, inspeccionan y certifican.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40656" y="2441982"/>
            <a:ext cx="4868767" cy="413332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12205"/>
            <a:r>
              <a:rPr lang="es" sz="2018" b="1" dirty="0">
                <a:latin typeface="Arial"/>
              </a:rPr>
              <a:t>A quiénes evalúa:</a:t>
            </a:r>
          </a:p>
          <a:p>
            <a:pPr marL="102100"/>
            <a:r>
              <a:rPr lang="es" sz="1922" dirty="0">
                <a:latin typeface="Arial"/>
              </a:rPr>
              <a:t>• Laboratorios de ensayo</a:t>
            </a:r>
          </a:p>
          <a:p>
            <a:pPr marL="102100"/>
            <a:r>
              <a:rPr lang="es" sz="1922" dirty="0">
                <a:latin typeface="Arial"/>
              </a:rPr>
              <a:t>• Laboratorios de calibración.</a:t>
            </a:r>
          </a:p>
          <a:p>
            <a:pPr marL="102100"/>
            <a:r>
              <a:rPr lang="es" sz="1922" dirty="0">
                <a:latin typeface="Arial"/>
              </a:rPr>
              <a:t>• Laboratorios de clínicos.</a:t>
            </a:r>
          </a:p>
          <a:p>
            <a:pPr marL="102100"/>
            <a:r>
              <a:rPr lang="es" sz="1922" dirty="0">
                <a:latin typeface="Arial"/>
              </a:rPr>
              <a:t>• Organismos de certificación.</a:t>
            </a:r>
          </a:p>
          <a:p>
            <a:pPr marL="102100">
              <a:spcAft>
                <a:spcPts val="1614"/>
              </a:spcAft>
            </a:pPr>
            <a:r>
              <a:rPr lang="es" sz="1922" dirty="0">
                <a:latin typeface="Arial"/>
              </a:rPr>
              <a:t>• Organismos de inspección.</a:t>
            </a:r>
          </a:p>
          <a:p>
            <a:pPr marL="102100">
              <a:spcAft>
                <a:spcPts val="1614"/>
              </a:spcAft>
            </a:pPr>
            <a:r>
              <a:rPr lang="es" sz="1922" dirty="0">
                <a:latin typeface="Arial"/>
              </a:rPr>
              <a:t>• Proveedores de ensayos de Aptitud</a:t>
            </a:r>
          </a:p>
          <a:p>
            <a:pPr indent="12205"/>
            <a:r>
              <a:rPr lang="es" sz="2018" b="1" dirty="0">
                <a:latin typeface="Arial"/>
              </a:rPr>
              <a:t>Qué garantiza:</a:t>
            </a:r>
          </a:p>
          <a:p>
            <a:pPr indent="12205" algn="just"/>
            <a:r>
              <a:rPr lang="es" sz="1922" dirty="0">
                <a:latin typeface="Arial"/>
              </a:rPr>
              <a:t>Que estos organismos operan bajo estrictos estándares internacionales y poseen la capacidad técnica para emitir resultados confiables.</a:t>
            </a:r>
          </a:p>
        </p:txBody>
      </p:sp>
      <p:sp>
        <p:nvSpPr>
          <p:cNvPr id="6" name="Rectángulo redondeado 7">
            <a:extLst>
              <a:ext uri="{FF2B5EF4-FFF2-40B4-BE49-F238E27FC236}">
                <a16:creationId xmlns:a16="http://schemas.microsoft.com/office/drawing/2014/main" id="{022AF1D6-46D5-3576-AB57-97D1C8BD4098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7" name="Imagen 6" descr="Logo-MDPRYA-Horizontal.jpg">
            <a:extLst>
              <a:ext uri="{FF2B5EF4-FFF2-40B4-BE49-F238E27FC236}">
                <a16:creationId xmlns:a16="http://schemas.microsoft.com/office/drawing/2014/main" id="{EE326431-679B-0E8F-A32F-7184CCB09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4" y="127781"/>
            <a:ext cx="2137331" cy="81755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0E54D-0991-A851-E6E2-6992AE4AF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5B2169-DB18-CA61-E8FE-FE7FA1531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1096794"/>
            <a:ext cx="8872538" cy="1325563"/>
          </a:xfrm>
        </p:spPr>
        <p:txBody>
          <a:bodyPr/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Contenido</a:t>
            </a:r>
            <a:endParaRPr lang="es-BO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D10970-51FC-7465-B17C-28BEF8774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2422357"/>
            <a:ext cx="8325257" cy="655540"/>
          </a:xfrm>
          <a:solidFill>
            <a:schemeClr val="bg1"/>
          </a:solidFill>
        </p:spPr>
        <p:txBody>
          <a:bodyPr/>
          <a:lstStyle/>
          <a:p>
            <a:r>
              <a:rPr lang="es-ES" sz="4000" dirty="0">
                <a:solidFill>
                  <a:schemeClr val="accent1">
                    <a:lumMod val="50000"/>
                  </a:schemeClr>
                </a:solidFill>
              </a:rPr>
              <a:t>Nuestra Institución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15B1890D-651E-A1FA-53F0-E0FDA4CC6A15}"/>
              </a:ext>
            </a:extLst>
          </p:cNvPr>
          <p:cNvSpPr/>
          <p:nvPr/>
        </p:nvSpPr>
        <p:spPr>
          <a:xfrm>
            <a:off x="-323493" y="-63867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" name="Imagen 8" descr="Logo-MDPRYA-Horizontal.jpg">
            <a:extLst>
              <a:ext uri="{FF2B5EF4-FFF2-40B4-BE49-F238E27FC236}">
                <a16:creationId xmlns:a16="http://schemas.microsoft.com/office/drawing/2014/main" id="{B7D8C10B-2342-85AD-497F-B24AA0C92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3" y="24974"/>
            <a:ext cx="2137331" cy="817558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F918E362-560A-ED22-E025-3987F690AF7C}"/>
              </a:ext>
            </a:extLst>
          </p:cNvPr>
          <p:cNvSpPr txBox="1">
            <a:spLocks/>
          </p:cNvSpPr>
          <p:nvPr/>
        </p:nvSpPr>
        <p:spPr bwMode="auto">
          <a:xfrm>
            <a:off x="707230" y="3780103"/>
            <a:ext cx="8525979" cy="758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5952" tIns="42976" rIns="85952" bIns="42976" numCol="1" anchor="t" anchorCtr="0" compatLnSpc="1">
            <a:prstTxWarp prst="textNoShape">
              <a:avLst/>
            </a:prstTxWarp>
          </a:bodyPr>
          <a:lstStyle>
            <a:lvl1pPr marL="211138" indent="-211138" algn="l" defTabSz="844550" rtl="0" fontAlgn="base">
              <a:lnSpc>
                <a:spcPct val="90000"/>
              </a:lnSpc>
              <a:spcBef>
                <a:spcPts val="9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413" indent="-211138" algn="l" defTabSz="844550" rtl="0" fontAlgn="base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7275" indent="-211138" algn="l" defTabSz="844550" rtl="0" fontAlgn="base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9550" indent="-211138" algn="l" defTabSz="844550" rtl="0" fontAlgn="base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01825" indent="-211138" algn="l" defTabSz="844550" rtl="0" fontAlgn="base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6346" indent="-211486" algn="l" defTabSz="845944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9318" indent="-211486" algn="l" defTabSz="845944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2290" indent="-211486" algn="l" defTabSz="845944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5262" indent="-211486" algn="l" defTabSz="845944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s-ES" sz="4000" dirty="0">
                <a:solidFill>
                  <a:schemeClr val="accent1">
                    <a:lumMod val="50000"/>
                  </a:schemeClr>
                </a:solidFill>
              </a:rPr>
              <a:t>Nuestros Compromisos 2026</a:t>
            </a:r>
            <a:endParaRPr lang="es-BO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9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035C9-B374-EBA6-7AAE-6E658A2E3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7">
            <a:extLst>
              <a:ext uri="{FF2B5EF4-FFF2-40B4-BE49-F238E27FC236}">
                <a16:creationId xmlns:a16="http://schemas.microsoft.com/office/drawing/2014/main" id="{07ED6DF8-238D-DF1E-18C8-B616D27DEB30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" name="Imagen 4" descr="Logo-MDPRYA-Horizontal.jpg">
            <a:extLst>
              <a:ext uri="{FF2B5EF4-FFF2-40B4-BE49-F238E27FC236}">
                <a16:creationId xmlns:a16="http://schemas.microsoft.com/office/drawing/2014/main" id="{9689F92F-E2B3-4336-6BBF-DDF470ECB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4" y="127781"/>
            <a:ext cx="2137331" cy="817558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7C9269D3-8E4F-CB1B-8A01-C70523349E35}"/>
              </a:ext>
            </a:extLst>
          </p:cNvPr>
          <p:cNvSpPr/>
          <p:nvPr/>
        </p:nvSpPr>
        <p:spPr>
          <a:xfrm>
            <a:off x="551687" y="1490472"/>
            <a:ext cx="832485" cy="1118870"/>
          </a:xfrm>
          <a:custGeom>
            <a:avLst/>
            <a:gdLst/>
            <a:ahLst/>
            <a:cxnLst/>
            <a:rect l="l" t="t" r="r" b="b"/>
            <a:pathLst>
              <a:path w="832485" h="1118870">
                <a:moveTo>
                  <a:pt x="693420" y="0"/>
                </a:moveTo>
                <a:lnTo>
                  <a:pt x="138684" y="0"/>
                </a:lnTo>
                <a:lnTo>
                  <a:pt x="94848" y="7071"/>
                </a:lnTo>
                <a:lnTo>
                  <a:pt x="56778" y="26761"/>
                </a:lnTo>
                <a:lnTo>
                  <a:pt x="26757" y="56784"/>
                </a:lnTo>
                <a:lnTo>
                  <a:pt x="7070" y="94853"/>
                </a:lnTo>
                <a:lnTo>
                  <a:pt x="0" y="138683"/>
                </a:lnTo>
                <a:lnTo>
                  <a:pt x="0" y="979931"/>
                </a:lnTo>
                <a:lnTo>
                  <a:pt x="7070" y="1023762"/>
                </a:lnTo>
                <a:lnTo>
                  <a:pt x="26757" y="1061831"/>
                </a:lnTo>
                <a:lnTo>
                  <a:pt x="56778" y="1091854"/>
                </a:lnTo>
                <a:lnTo>
                  <a:pt x="94848" y="1111544"/>
                </a:lnTo>
                <a:lnTo>
                  <a:pt x="138684" y="1118615"/>
                </a:lnTo>
                <a:lnTo>
                  <a:pt x="693420" y="1118615"/>
                </a:lnTo>
                <a:lnTo>
                  <a:pt x="737250" y="1111544"/>
                </a:lnTo>
                <a:lnTo>
                  <a:pt x="775319" y="1091854"/>
                </a:lnTo>
                <a:lnTo>
                  <a:pt x="805342" y="1061831"/>
                </a:lnTo>
                <a:lnTo>
                  <a:pt x="825032" y="1023762"/>
                </a:lnTo>
                <a:lnTo>
                  <a:pt x="832104" y="979931"/>
                </a:lnTo>
                <a:lnTo>
                  <a:pt x="832104" y="138683"/>
                </a:lnTo>
                <a:lnTo>
                  <a:pt x="825032" y="94853"/>
                </a:lnTo>
                <a:lnTo>
                  <a:pt x="805342" y="56784"/>
                </a:lnTo>
                <a:lnTo>
                  <a:pt x="775319" y="26761"/>
                </a:lnTo>
                <a:lnTo>
                  <a:pt x="737250" y="7071"/>
                </a:lnTo>
                <a:lnTo>
                  <a:pt x="69342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E326229D-C9CD-F4FB-BA5E-1FC49AA78994}"/>
              </a:ext>
            </a:extLst>
          </p:cNvPr>
          <p:cNvSpPr/>
          <p:nvPr/>
        </p:nvSpPr>
        <p:spPr>
          <a:xfrm>
            <a:off x="551687" y="2676144"/>
            <a:ext cx="832485" cy="1786255"/>
          </a:xfrm>
          <a:custGeom>
            <a:avLst/>
            <a:gdLst/>
            <a:ahLst/>
            <a:cxnLst/>
            <a:rect l="l" t="t" r="r" b="b"/>
            <a:pathLst>
              <a:path w="832485" h="1786254">
                <a:moveTo>
                  <a:pt x="693420" y="0"/>
                </a:moveTo>
                <a:lnTo>
                  <a:pt x="138684" y="0"/>
                </a:lnTo>
                <a:lnTo>
                  <a:pt x="94848" y="7071"/>
                </a:lnTo>
                <a:lnTo>
                  <a:pt x="56778" y="26761"/>
                </a:lnTo>
                <a:lnTo>
                  <a:pt x="26757" y="56784"/>
                </a:lnTo>
                <a:lnTo>
                  <a:pt x="7070" y="94853"/>
                </a:lnTo>
                <a:lnTo>
                  <a:pt x="0" y="138683"/>
                </a:lnTo>
                <a:lnTo>
                  <a:pt x="0" y="1647443"/>
                </a:lnTo>
                <a:lnTo>
                  <a:pt x="7070" y="1691274"/>
                </a:lnTo>
                <a:lnTo>
                  <a:pt x="26757" y="1729343"/>
                </a:lnTo>
                <a:lnTo>
                  <a:pt x="56778" y="1759366"/>
                </a:lnTo>
                <a:lnTo>
                  <a:pt x="94848" y="1779056"/>
                </a:lnTo>
                <a:lnTo>
                  <a:pt x="138684" y="1786127"/>
                </a:lnTo>
                <a:lnTo>
                  <a:pt x="693420" y="1786127"/>
                </a:lnTo>
                <a:lnTo>
                  <a:pt x="737250" y="1779056"/>
                </a:lnTo>
                <a:lnTo>
                  <a:pt x="775319" y="1759366"/>
                </a:lnTo>
                <a:lnTo>
                  <a:pt x="805342" y="1729343"/>
                </a:lnTo>
                <a:lnTo>
                  <a:pt x="825032" y="1691274"/>
                </a:lnTo>
                <a:lnTo>
                  <a:pt x="832104" y="1647443"/>
                </a:lnTo>
                <a:lnTo>
                  <a:pt x="832104" y="138683"/>
                </a:lnTo>
                <a:lnTo>
                  <a:pt x="825032" y="94853"/>
                </a:lnTo>
                <a:lnTo>
                  <a:pt x="805342" y="56784"/>
                </a:lnTo>
                <a:lnTo>
                  <a:pt x="775319" y="26761"/>
                </a:lnTo>
                <a:lnTo>
                  <a:pt x="737250" y="7071"/>
                </a:lnTo>
                <a:lnTo>
                  <a:pt x="69342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81C1F417-12CF-F74F-BEF8-FC7E09E97887}"/>
              </a:ext>
            </a:extLst>
          </p:cNvPr>
          <p:cNvSpPr txBox="1"/>
          <p:nvPr/>
        </p:nvSpPr>
        <p:spPr>
          <a:xfrm>
            <a:off x="731464" y="3082798"/>
            <a:ext cx="469265" cy="9798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 marR="5080" indent="268605">
              <a:lnSpc>
                <a:spcPct val="102899"/>
              </a:lnSpc>
              <a:spcBef>
                <a:spcPts val="100"/>
              </a:spcBef>
            </a:pPr>
            <a:r>
              <a:rPr sz="1400" b="1" spc="-20" dirty="0">
                <a:latin typeface="Century Gothic"/>
                <a:cs typeface="Century Gothic"/>
              </a:rPr>
              <a:t>PDES </a:t>
            </a:r>
            <a:r>
              <a:rPr sz="1400" b="1" dirty="0">
                <a:latin typeface="Century Gothic"/>
                <a:cs typeface="Century Gothic"/>
              </a:rPr>
              <a:t>2021-</a:t>
            </a:r>
            <a:r>
              <a:rPr sz="1400" b="1" spc="80" dirty="0">
                <a:latin typeface="Century Gothic"/>
                <a:cs typeface="Century Gothic"/>
              </a:rPr>
              <a:t> </a:t>
            </a:r>
            <a:r>
              <a:rPr sz="1400" b="1" spc="-20" dirty="0">
                <a:latin typeface="Century Gothic"/>
                <a:cs typeface="Century Gothic"/>
              </a:rPr>
              <a:t>2025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1D5C5720-D3ED-6C33-1A83-5D342171A399}"/>
              </a:ext>
            </a:extLst>
          </p:cNvPr>
          <p:cNvSpPr txBox="1"/>
          <p:nvPr/>
        </p:nvSpPr>
        <p:spPr>
          <a:xfrm>
            <a:off x="375615" y="4606797"/>
            <a:ext cx="1220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910" marR="5080" indent="-283845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entury Gothic"/>
                <a:cs typeface="Century Gothic"/>
              </a:rPr>
              <a:t>Contribución</a:t>
            </a:r>
            <a:r>
              <a:rPr sz="1200" b="1" spc="-15" dirty="0">
                <a:latin typeface="Century Gothic"/>
                <a:cs typeface="Century Gothic"/>
              </a:rPr>
              <a:t> </a:t>
            </a:r>
            <a:r>
              <a:rPr sz="1200" b="1" spc="-25" dirty="0">
                <a:latin typeface="Century Gothic"/>
                <a:cs typeface="Century Gothic"/>
              </a:rPr>
              <a:t>de </a:t>
            </a:r>
            <a:r>
              <a:rPr sz="1200" b="1" spc="-10" dirty="0">
                <a:latin typeface="Century Gothic"/>
                <a:cs typeface="Century Gothic"/>
              </a:rPr>
              <a:t>IBMETRO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FC14FA8B-AA63-527C-0965-8B8EF27A12ED}"/>
              </a:ext>
            </a:extLst>
          </p:cNvPr>
          <p:cNvSpPr txBox="1"/>
          <p:nvPr/>
        </p:nvSpPr>
        <p:spPr>
          <a:xfrm>
            <a:off x="2137738" y="4513639"/>
            <a:ext cx="658251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789940" algn="l"/>
                <a:tab pos="1085850" algn="l"/>
                <a:tab pos="1165225" algn="l"/>
                <a:tab pos="1348105" algn="l"/>
                <a:tab pos="1844675" algn="l"/>
                <a:tab pos="2375535" algn="l"/>
                <a:tab pos="2656205" algn="l"/>
                <a:tab pos="2823845" algn="l"/>
              </a:tabLst>
            </a:pPr>
            <a:r>
              <a:rPr sz="1200" b="1" spc="-10" dirty="0">
                <a:highlight>
                  <a:srgbClr val="DFE4F2"/>
                </a:highlight>
                <a:latin typeface="Century Gothic"/>
                <a:cs typeface="Century Gothic"/>
              </a:rPr>
              <a:t>Acción</a:t>
            </a:r>
            <a:r>
              <a:rPr sz="1200" b="1" dirty="0">
                <a:highlight>
                  <a:srgbClr val="DFE4F2"/>
                </a:highlight>
                <a:latin typeface="Century Gothic"/>
                <a:cs typeface="Century Gothic"/>
              </a:rPr>
              <a:t>	</a:t>
            </a:r>
            <a:r>
              <a:rPr sz="1200" b="1" spc="-25" dirty="0">
                <a:highlight>
                  <a:srgbClr val="DFE4F2"/>
                </a:highlight>
                <a:latin typeface="Century Gothic"/>
                <a:cs typeface="Century Gothic"/>
              </a:rPr>
              <a:t>1.</a:t>
            </a:r>
            <a:r>
              <a:rPr sz="1200" b="1" dirty="0">
                <a:highlight>
                  <a:srgbClr val="DFE4F2"/>
                </a:highlight>
                <a:latin typeface="Century Gothic"/>
                <a:cs typeface="Century Gothic"/>
              </a:rPr>
              <a:t>		</a:t>
            </a:r>
            <a:r>
              <a:rPr lang="es-ES" sz="1200" dirty="0">
                <a:highlight>
                  <a:srgbClr val="DFE4F2"/>
                </a:highlight>
              </a:rPr>
              <a:t>Focalización de servicios de metrología y acreditación en sectores estratégicos y priorizados a nivel nacional en el marco de las políticas de reactivación económica.</a:t>
            </a:r>
            <a:endParaRPr sz="1200" dirty="0">
              <a:highlight>
                <a:srgbClr val="DFE4F2"/>
              </a:highlight>
              <a:latin typeface="Century Gothic"/>
              <a:cs typeface="Century Gothic"/>
            </a:endParaRPr>
          </a:p>
        </p:txBody>
      </p:sp>
      <p:pic>
        <p:nvPicPr>
          <p:cNvPr id="14" name="object 18">
            <a:extLst>
              <a:ext uri="{FF2B5EF4-FFF2-40B4-BE49-F238E27FC236}">
                <a16:creationId xmlns:a16="http://schemas.microsoft.com/office/drawing/2014/main" id="{CE64C6D3-2B96-B5C2-4602-69F701A6BE1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9888" y="4849367"/>
            <a:ext cx="515112" cy="548640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73AC51D8-7335-6191-68A9-BBC21074BB5D}"/>
              </a:ext>
            </a:extLst>
          </p:cNvPr>
          <p:cNvSpPr txBox="1"/>
          <p:nvPr/>
        </p:nvSpPr>
        <p:spPr>
          <a:xfrm>
            <a:off x="649257" y="1658009"/>
            <a:ext cx="633730" cy="78486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 marR="5080" algn="ctr">
              <a:lnSpc>
                <a:spcPct val="101499"/>
              </a:lnSpc>
              <a:spcBef>
                <a:spcPts val="105"/>
              </a:spcBef>
            </a:pPr>
            <a:r>
              <a:rPr sz="1300" b="1" spc="-10" dirty="0">
                <a:latin typeface="Century Gothic"/>
                <a:cs typeface="Century Gothic"/>
              </a:rPr>
              <a:t>Agenda Patriótica </a:t>
            </a:r>
            <a:r>
              <a:rPr sz="1300" b="1" spc="-20" dirty="0">
                <a:latin typeface="Century Gothic"/>
                <a:cs typeface="Century Gothic"/>
              </a:rPr>
              <a:t>2025</a:t>
            </a:r>
            <a:endParaRPr sz="1300" dirty="0">
              <a:latin typeface="Century Gothic"/>
              <a:cs typeface="Century Gothic"/>
            </a:endParaRPr>
          </a:p>
        </p:txBody>
      </p:sp>
      <p:grpSp>
        <p:nvGrpSpPr>
          <p:cNvPr id="3" name="object 19">
            <a:extLst>
              <a:ext uri="{FF2B5EF4-FFF2-40B4-BE49-F238E27FC236}">
                <a16:creationId xmlns:a16="http://schemas.microsoft.com/office/drawing/2014/main" id="{4ACCCD82-18C6-715A-060F-76E1C0708D40}"/>
              </a:ext>
            </a:extLst>
          </p:cNvPr>
          <p:cNvGrpSpPr/>
          <p:nvPr/>
        </p:nvGrpSpPr>
        <p:grpSpPr>
          <a:xfrm>
            <a:off x="3667950" y="1276563"/>
            <a:ext cx="1255395" cy="1200150"/>
            <a:chOff x="4050791" y="1600200"/>
            <a:chExt cx="1255395" cy="1200150"/>
          </a:xfrm>
        </p:grpSpPr>
        <p:pic>
          <p:nvPicPr>
            <p:cNvPr id="12" name="object 20">
              <a:extLst>
                <a:ext uri="{FF2B5EF4-FFF2-40B4-BE49-F238E27FC236}">
                  <a16:creationId xmlns:a16="http://schemas.microsoft.com/office/drawing/2014/main" id="{FB5D9F42-A62C-5155-B743-09C3C80BA5D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0791" y="1600200"/>
              <a:ext cx="1255331" cy="1200150"/>
            </a:xfrm>
            <a:prstGeom prst="rect">
              <a:avLst/>
            </a:prstGeom>
          </p:spPr>
        </p:pic>
        <p:pic>
          <p:nvPicPr>
            <p:cNvPr id="15" name="object 21">
              <a:extLst>
                <a:ext uri="{FF2B5EF4-FFF2-40B4-BE49-F238E27FC236}">
                  <a16:creationId xmlns:a16="http://schemas.microsoft.com/office/drawing/2014/main" id="{6C16EA89-C973-25E9-B14C-B314B03B545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8263" y="1947672"/>
              <a:ext cx="579120" cy="524255"/>
            </a:xfrm>
            <a:prstGeom prst="rect">
              <a:avLst/>
            </a:prstGeom>
          </p:spPr>
        </p:pic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C3B607FF-3C96-CF52-C75E-06C24FCFD0B8}"/>
                </a:ext>
              </a:extLst>
            </p:cNvPr>
            <p:cNvSpPr/>
            <p:nvPr/>
          </p:nvSpPr>
          <p:spPr>
            <a:xfrm>
              <a:off x="4354067" y="1903475"/>
              <a:ext cx="668020" cy="612775"/>
            </a:xfrm>
            <a:custGeom>
              <a:avLst/>
              <a:gdLst/>
              <a:ahLst/>
              <a:cxnLst/>
              <a:rect l="l" t="t" r="r" b="b"/>
              <a:pathLst>
                <a:path w="668020" h="612775">
                  <a:moveTo>
                    <a:pt x="129921" y="0"/>
                  </a:moveTo>
                  <a:lnTo>
                    <a:pt x="667766" y="0"/>
                  </a:lnTo>
                  <a:lnTo>
                    <a:pt x="667766" y="483108"/>
                  </a:lnTo>
                  <a:lnTo>
                    <a:pt x="657733" y="532891"/>
                  </a:lnTo>
                  <a:lnTo>
                    <a:pt x="629412" y="574166"/>
                  </a:lnTo>
                  <a:lnTo>
                    <a:pt x="587121" y="602614"/>
                  </a:lnTo>
                  <a:lnTo>
                    <a:pt x="538353" y="612648"/>
                  </a:lnTo>
                  <a:lnTo>
                    <a:pt x="0" y="612648"/>
                  </a:lnTo>
                  <a:lnTo>
                    <a:pt x="0" y="129921"/>
                  </a:lnTo>
                  <a:lnTo>
                    <a:pt x="2159" y="105283"/>
                  </a:lnTo>
                  <a:lnTo>
                    <a:pt x="22733" y="57531"/>
                  </a:lnTo>
                  <a:lnTo>
                    <a:pt x="57531" y="22733"/>
                  </a:lnTo>
                  <a:lnTo>
                    <a:pt x="105283" y="2159"/>
                  </a:lnTo>
                  <a:lnTo>
                    <a:pt x="129921" y="0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4">
            <a:extLst>
              <a:ext uri="{FF2B5EF4-FFF2-40B4-BE49-F238E27FC236}">
                <a16:creationId xmlns:a16="http://schemas.microsoft.com/office/drawing/2014/main" id="{D0362ECE-3D94-3122-3A5E-134D697A117C}"/>
              </a:ext>
            </a:extLst>
          </p:cNvPr>
          <p:cNvSpPr txBox="1"/>
          <p:nvPr/>
        </p:nvSpPr>
        <p:spPr>
          <a:xfrm>
            <a:off x="4923281" y="1540038"/>
            <a:ext cx="30753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89940" algn="l"/>
                <a:tab pos="1085850" algn="l"/>
                <a:tab pos="1165225" algn="l"/>
                <a:tab pos="1348105" algn="l"/>
                <a:tab pos="1844675" algn="l"/>
                <a:tab pos="2375535" algn="l"/>
                <a:tab pos="2656205" algn="l"/>
                <a:tab pos="2823845" algn="l"/>
              </a:tabLst>
            </a:pPr>
            <a:r>
              <a:rPr lang="es-ES" sz="1200" b="1" spc="-10" dirty="0">
                <a:latin typeface="Century Gothic"/>
                <a:cs typeface="Century Gothic"/>
              </a:rPr>
              <a:t>Pilar 6</a:t>
            </a:r>
            <a:r>
              <a:rPr sz="1200" b="1" spc="-25" dirty="0">
                <a:latin typeface="Century Gothic"/>
                <a:cs typeface="Century Gothic"/>
              </a:rPr>
              <a:t>.</a:t>
            </a:r>
            <a:r>
              <a:rPr sz="1200" b="1" dirty="0">
                <a:latin typeface="Century Gothic"/>
                <a:cs typeface="Century Gothic"/>
              </a:rPr>
              <a:t>		</a:t>
            </a:r>
            <a:r>
              <a:rPr lang="es-ES" sz="1200" b="1" spc="-10" dirty="0">
                <a:latin typeface="Century Gothic"/>
                <a:cs typeface="Century Gothic"/>
              </a:rPr>
              <a:t>Soberanía Productiva con diversificación de la matriz productiva</a:t>
            </a:r>
            <a:endParaRPr sz="1200" b="1" dirty="0">
              <a:latin typeface="Century Gothic"/>
              <a:cs typeface="Century Gothic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BF1B6165-E5E2-D7A5-8CB6-6FC42CB84BB2}"/>
              </a:ext>
            </a:extLst>
          </p:cNvPr>
          <p:cNvSpPr txBox="1"/>
          <p:nvPr/>
        </p:nvSpPr>
        <p:spPr>
          <a:xfrm>
            <a:off x="2130295" y="2496899"/>
            <a:ext cx="6416293" cy="1974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89940" algn="l"/>
                <a:tab pos="1085850" algn="l"/>
                <a:tab pos="1165225" algn="l"/>
                <a:tab pos="1348105" algn="l"/>
                <a:tab pos="1844675" algn="l"/>
                <a:tab pos="2375535" algn="l"/>
                <a:tab pos="2656205" algn="l"/>
                <a:tab pos="2823845" algn="l"/>
              </a:tabLst>
            </a:pPr>
            <a:r>
              <a:rPr lang="es-ES" sz="1200" b="1" spc="-10" dirty="0">
                <a:latin typeface="Century Gothic"/>
                <a:cs typeface="Century Gothic"/>
              </a:rPr>
              <a:t>EJE 2</a:t>
            </a:r>
            <a:r>
              <a:rPr sz="1200" b="1" spc="-25" dirty="0">
                <a:latin typeface="Century Gothic"/>
                <a:cs typeface="Century Gothic"/>
              </a:rPr>
              <a:t>.</a:t>
            </a:r>
            <a:r>
              <a:rPr sz="1200" b="1" dirty="0">
                <a:latin typeface="Century Gothic"/>
                <a:cs typeface="Century Gothic"/>
              </a:rPr>
              <a:t>		</a:t>
            </a:r>
            <a:r>
              <a:rPr lang="es-ES" sz="1200" b="1" dirty="0">
                <a:latin typeface="Century Gothic"/>
                <a:cs typeface="Century Gothic"/>
              </a:rPr>
              <a:t>INDUSTRIALIZACION CON SUSTITUCION DE IMPORTACIONES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6CBEDBEF-A862-1B1C-60B9-A1F6A37661FE}"/>
              </a:ext>
            </a:extLst>
          </p:cNvPr>
          <p:cNvSpPr txBox="1"/>
          <p:nvPr/>
        </p:nvSpPr>
        <p:spPr>
          <a:xfrm>
            <a:off x="2137734" y="2926489"/>
            <a:ext cx="6416293" cy="598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789940" algn="l"/>
                <a:tab pos="1085850" algn="l"/>
                <a:tab pos="1165225" algn="l"/>
                <a:tab pos="1348105" algn="l"/>
                <a:tab pos="1844675" algn="l"/>
                <a:tab pos="2375535" algn="l"/>
                <a:tab pos="2656205" algn="l"/>
                <a:tab pos="2823845" algn="l"/>
              </a:tabLst>
            </a:pPr>
            <a:r>
              <a:rPr lang="es-ES" sz="1200" b="1" spc="-10" dirty="0">
                <a:latin typeface="Century Gothic"/>
                <a:cs typeface="Century Gothic"/>
              </a:rPr>
              <a:t>M</a:t>
            </a:r>
            <a:r>
              <a:rPr lang="es-ES" sz="1200" b="1" dirty="0">
                <a:latin typeface="Century Gothic"/>
                <a:cs typeface="Century Gothic"/>
              </a:rPr>
              <a:t>eta</a:t>
            </a:r>
            <a:r>
              <a:rPr lang="es-ES" sz="1200" b="1" spc="-5" dirty="0">
                <a:latin typeface="Century Gothic"/>
                <a:cs typeface="Century Gothic"/>
              </a:rPr>
              <a:t> </a:t>
            </a:r>
            <a:r>
              <a:rPr lang="es-ES" sz="1200" b="1" dirty="0">
                <a:latin typeface="Century Gothic"/>
                <a:cs typeface="Century Gothic"/>
              </a:rPr>
              <a:t>2.</a:t>
            </a:r>
            <a:r>
              <a:rPr lang="es-ES" sz="1200" b="1" spc="-5" dirty="0">
                <a:latin typeface="Century Gothic"/>
                <a:cs typeface="Century Gothic"/>
              </a:rPr>
              <a:t> </a:t>
            </a:r>
            <a:r>
              <a:rPr lang="es-ES" sz="1200" dirty="0"/>
              <a:t>Incrementar</a:t>
            </a:r>
            <a:r>
              <a:rPr lang="es-ES" sz="1200" spc="25" dirty="0"/>
              <a:t> </a:t>
            </a:r>
            <a:r>
              <a:rPr lang="es-ES" sz="1200" dirty="0"/>
              <a:t>volúmenes</a:t>
            </a:r>
            <a:r>
              <a:rPr lang="es-ES" sz="1200" spc="30" dirty="0"/>
              <a:t> </a:t>
            </a:r>
            <a:r>
              <a:rPr lang="es-ES" sz="1200" dirty="0"/>
              <a:t>de</a:t>
            </a:r>
            <a:r>
              <a:rPr lang="es-ES" sz="1200" spc="30" dirty="0"/>
              <a:t> </a:t>
            </a:r>
            <a:r>
              <a:rPr lang="es-ES" sz="1200" dirty="0"/>
              <a:t>producción</a:t>
            </a:r>
            <a:r>
              <a:rPr lang="es-ES" sz="1200" spc="10" dirty="0"/>
              <a:t> </a:t>
            </a:r>
            <a:r>
              <a:rPr lang="es-ES" sz="1200" dirty="0"/>
              <a:t>de</a:t>
            </a:r>
            <a:r>
              <a:rPr lang="es-ES" sz="1200" spc="5" dirty="0"/>
              <a:t> </a:t>
            </a:r>
            <a:r>
              <a:rPr lang="es-ES" sz="1200" dirty="0"/>
              <a:t>bienes</a:t>
            </a:r>
            <a:r>
              <a:rPr lang="es-ES" sz="1200" spc="25" dirty="0"/>
              <a:t> </a:t>
            </a:r>
            <a:r>
              <a:rPr lang="es-ES" sz="1200" dirty="0"/>
              <a:t>de</a:t>
            </a:r>
            <a:r>
              <a:rPr lang="es-ES" sz="1200" spc="15" dirty="0"/>
              <a:t> </a:t>
            </a:r>
            <a:r>
              <a:rPr lang="es-ES" sz="1200" dirty="0"/>
              <a:t>consumo</a:t>
            </a:r>
            <a:r>
              <a:rPr lang="es-ES" sz="1200" spc="25" dirty="0"/>
              <a:t> </a:t>
            </a:r>
            <a:r>
              <a:rPr lang="es-ES" sz="1200" spc="-10" dirty="0"/>
              <a:t>importados </a:t>
            </a:r>
            <a:r>
              <a:rPr lang="es-ES" sz="1200" dirty="0"/>
              <a:t>y</a:t>
            </a:r>
            <a:r>
              <a:rPr lang="es-ES" sz="1200" spc="25" dirty="0"/>
              <a:t> </a:t>
            </a:r>
            <a:r>
              <a:rPr lang="es-ES" sz="1200" dirty="0"/>
              <a:t>de</a:t>
            </a:r>
            <a:r>
              <a:rPr lang="es-ES" sz="1200" spc="30" dirty="0"/>
              <a:t> </a:t>
            </a:r>
            <a:r>
              <a:rPr lang="es-ES" sz="1200" dirty="0"/>
              <a:t>insumos,</a:t>
            </a:r>
            <a:r>
              <a:rPr lang="es-ES" sz="1200" spc="-50" dirty="0"/>
              <a:t> </a:t>
            </a:r>
            <a:r>
              <a:rPr lang="es-ES" sz="1200" dirty="0"/>
              <a:t>bienes</a:t>
            </a:r>
            <a:r>
              <a:rPr lang="es-ES" sz="1200" spc="15" dirty="0"/>
              <a:t> </a:t>
            </a:r>
            <a:r>
              <a:rPr lang="es-ES" sz="1200" dirty="0"/>
              <a:t>y</a:t>
            </a:r>
            <a:r>
              <a:rPr lang="es-ES" sz="1200" spc="25" dirty="0"/>
              <a:t> </a:t>
            </a:r>
            <a:r>
              <a:rPr lang="es-ES" sz="1200" dirty="0"/>
              <a:t>servicios</a:t>
            </a:r>
            <a:r>
              <a:rPr lang="es-ES" sz="1200" spc="-45" dirty="0"/>
              <a:t> </a:t>
            </a:r>
            <a:r>
              <a:rPr lang="es-ES" sz="1200" dirty="0"/>
              <a:t>sustitutos</a:t>
            </a:r>
            <a:r>
              <a:rPr lang="es-ES" sz="1200" spc="-45" dirty="0"/>
              <a:t> </a:t>
            </a:r>
            <a:r>
              <a:rPr lang="es-ES" sz="1200" dirty="0"/>
              <a:t>de</a:t>
            </a:r>
            <a:r>
              <a:rPr lang="es-ES" sz="1200" spc="25" dirty="0"/>
              <a:t> </a:t>
            </a:r>
            <a:r>
              <a:rPr lang="es-ES" sz="1200" spc="-10" dirty="0"/>
              <a:t>importación.</a:t>
            </a:r>
            <a:endParaRPr lang="es-ES" sz="1200" dirty="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89940" algn="l"/>
                <a:tab pos="1085850" algn="l"/>
                <a:tab pos="1165225" algn="l"/>
                <a:tab pos="1348105" algn="l"/>
                <a:tab pos="1844675" algn="l"/>
                <a:tab pos="2375535" algn="l"/>
                <a:tab pos="2656205" algn="l"/>
                <a:tab pos="2823845" algn="l"/>
              </a:tabLst>
            </a:pP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A9B08575-3F0A-BE71-D9BF-91ADA126599B}"/>
              </a:ext>
            </a:extLst>
          </p:cNvPr>
          <p:cNvSpPr txBox="1"/>
          <p:nvPr/>
        </p:nvSpPr>
        <p:spPr>
          <a:xfrm>
            <a:off x="2130294" y="3643761"/>
            <a:ext cx="6416293" cy="7514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89940" algn="l"/>
                <a:tab pos="1085850" algn="l"/>
                <a:tab pos="1165225" algn="l"/>
                <a:tab pos="1348105" algn="l"/>
                <a:tab pos="1844675" algn="l"/>
                <a:tab pos="2375535" algn="l"/>
                <a:tab pos="2656205" algn="l"/>
                <a:tab pos="2823845" algn="l"/>
              </a:tabLst>
            </a:pPr>
            <a:r>
              <a:rPr lang="es-ES" sz="1200" b="1" dirty="0">
                <a:latin typeface="Century Gothic"/>
                <a:cs typeface="Century Gothic"/>
              </a:rPr>
              <a:t>Resultado</a:t>
            </a:r>
            <a:r>
              <a:rPr lang="es-ES" sz="1200" b="1" spc="254" dirty="0">
                <a:latin typeface="Century Gothic"/>
                <a:cs typeface="Century Gothic"/>
              </a:rPr>
              <a:t> </a:t>
            </a:r>
            <a:r>
              <a:rPr lang="es-ES" sz="1200" b="1" dirty="0">
                <a:latin typeface="Century Gothic"/>
                <a:cs typeface="Century Gothic"/>
              </a:rPr>
              <a:t>4.</a:t>
            </a:r>
            <a:r>
              <a:rPr lang="es-ES" sz="1200" b="1" spc="260" dirty="0">
                <a:latin typeface="Century Gothic"/>
                <a:cs typeface="Century Gothic"/>
              </a:rPr>
              <a:t> </a:t>
            </a:r>
            <a:r>
              <a:rPr lang="es-ES" sz="1200" dirty="0"/>
              <a:t>se</a:t>
            </a:r>
            <a:r>
              <a:rPr lang="es-ES" sz="1200" spc="275" dirty="0"/>
              <a:t> </a:t>
            </a:r>
            <a:r>
              <a:rPr lang="es-ES" sz="1200" dirty="0"/>
              <a:t>ha</a:t>
            </a:r>
            <a:r>
              <a:rPr lang="es-ES" sz="1200" spc="285" dirty="0"/>
              <a:t> </a:t>
            </a:r>
            <a:r>
              <a:rPr lang="es-ES" sz="1200" dirty="0"/>
              <a:t>incrementado</a:t>
            </a:r>
            <a:r>
              <a:rPr lang="es-ES" sz="1200" spc="275" dirty="0"/>
              <a:t> </a:t>
            </a:r>
            <a:r>
              <a:rPr lang="es-ES" sz="1200" dirty="0"/>
              <a:t>la</a:t>
            </a:r>
            <a:r>
              <a:rPr lang="es-ES" sz="1200" spc="285" dirty="0"/>
              <a:t> </a:t>
            </a:r>
            <a:r>
              <a:rPr lang="es-ES" sz="1200" dirty="0"/>
              <a:t>participación</a:t>
            </a:r>
            <a:r>
              <a:rPr lang="es-ES" sz="1200" spc="270" dirty="0"/>
              <a:t> </a:t>
            </a:r>
            <a:r>
              <a:rPr lang="es-ES" sz="1200" dirty="0"/>
              <a:t>de</a:t>
            </a:r>
            <a:r>
              <a:rPr lang="es-ES" sz="1200" spc="275" dirty="0"/>
              <a:t> </a:t>
            </a:r>
            <a:r>
              <a:rPr lang="es-ES" sz="1200" dirty="0"/>
              <a:t>las</a:t>
            </a:r>
            <a:r>
              <a:rPr lang="es-ES" sz="1200" spc="300" dirty="0"/>
              <a:t> </a:t>
            </a:r>
            <a:r>
              <a:rPr lang="es-ES" sz="1200" dirty="0"/>
              <a:t>Unidades</a:t>
            </a:r>
            <a:r>
              <a:rPr lang="es-ES" sz="1200" spc="305" dirty="0"/>
              <a:t> </a:t>
            </a:r>
            <a:r>
              <a:rPr lang="es-ES" sz="1200" spc="-10" dirty="0"/>
              <a:t>Productivas </a:t>
            </a:r>
            <a:r>
              <a:rPr lang="es-ES" sz="1200" dirty="0"/>
              <a:t>(Grandes,</a:t>
            </a:r>
            <a:r>
              <a:rPr lang="es-ES" sz="1200" spc="200" dirty="0"/>
              <a:t> </a:t>
            </a:r>
            <a:r>
              <a:rPr lang="es-ES" sz="1200" dirty="0"/>
              <a:t>medianas,</a:t>
            </a:r>
            <a:r>
              <a:rPr lang="es-ES" sz="1200" spc="204" dirty="0"/>
              <a:t> </a:t>
            </a:r>
            <a:r>
              <a:rPr lang="es-ES" sz="1200" dirty="0"/>
              <a:t>Pequeñas,</a:t>
            </a:r>
            <a:r>
              <a:rPr lang="es-ES" sz="1200" spc="175" dirty="0"/>
              <a:t> </a:t>
            </a:r>
            <a:r>
              <a:rPr lang="es-ES" sz="1200" dirty="0"/>
              <a:t>micros)</a:t>
            </a:r>
            <a:r>
              <a:rPr lang="es-ES" sz="1200" spc="204" dirty="0"/>
              <a:t> </a:t>
            </a:r>
            <a:r>
              <a:rPr lang="es-ES" sz="1200" dirty="0"/>
              <a:t>y</a:t>
            </a:r>
            <a:r>
              <a:rPr lang="es-ES" sz="1200" spc="175" dirty="0"/>
              <a:t> </a:t>
            </a:r>
            <a:r>
              <a:rPr lang="es-ES" sz="1200" dirty="0"/>
              <a:t>artesanos</a:t>
            </a:r>
            <a:r>
              <a:rPr lang="es-ES" sz="1200" spc="210" dirty="0"/>
              <a:t> </a:t>
            </a:r>
            <a:r>
              <a:rPr lang="es-ES" sz="1200" dirty="0"/>
              <a:t>en</a:t>
            </a:r>
            <a:r>
              <a:rPr lang="es-ES" sz="1200" spc="204" dirty="0"/>
              <a:t> </a:t>
            </a:r>
            <a:r>
              <a:rPr lang="es-ES" sz="1200" dirty="0"/>
              <a:t>el</a:t>
            </a:r>
            <a:r>
              <a:rPr lang="es-ES" sz="1200" spc="220" dirty="0"/>
              <a:t> </a:t>
            </a:r>
            <a:r>
              <a:rPr lang="es-ES" sz="1200" dirty="0"/>
              <a:t>Mercado</a:t>
            </a:r>
            <a:r>
              <a:rPr lang="es-ES" sz="1200" spc="225" dirty="0"/>
              <a:t> </a:t>
            </a:r>
            <a:r>
              <a:rPr lang="es-ES" sz="1200" dirty="0"/>
              <a:t>interno</a:t>
            </a:r>
            <a:r>
              <a:rPr lang="es-ES" sz="1200" spc="200" dirty="0"/>
              <a:t> </a:t>
            </a:r>
            <a:r>
              <a:rPr lang="es-ES" sz="1200" spc="-25" dirty="0"/>
              <a:t>con </a:t>
            </a:r>
            <a:r>
              <a:rPr lang="es-ES" sz="1200" dirty="0"/>
              <a:t>producción</a:t>
            </a:r>
            <a:r>
              <a:rPr lang="es-ES" sz="1200" spc="60" dirty="0"/>
              <a:t> </a:t>
            </a:r>
            <a:r>
              <a:rPr lang="es-ES" sz="1200" dirty="0"/>
              <a:t>nacional</a:t>
            </a:r>
            <a:r>
              <a:rPr lang="es-ES" sz="1200" spc="100" dirty="0"/>
              <a:t> </a:t>
            </a:r>
            <a:r>
              <a:rPr lang="es-ES" sz="1200" dirty="0"/>
              <a:t>hecho</a:t>
            </a:r>
            <a:r>
              <a:rPr lang="es-ES" sz="1200" spc="70" dirty="0"/>
              <a:t> </a:t>
            </a:r>
            <a:r>
              <a:rPr lang="es-ES" sz="1200" dirty="0"/>
              <a:t>en</a:t>
            </a:r>
            <a:r>
              <a:rPr lang="es-ES" sz="1200" spc="80" dirty="0"/>
              <a:t> </a:t>
            </a:r>
            <a:r>
              <a:rPr lang="es-ES" sz="1200" dirty="0"/>
              <a:t>Bolivia,</a:t>
            </a:r>
            <a:r>
              <a:rPr lang="es-ES" sz="1200" spc="50" dirty="0"/>
              <a:t> </a:t>
            </a:r>
            <a:r>
              <a:rPr lang="es-ES" sz="1200" dirty="0"/>
              <a:t>fortaleciendo</a:t>
            </a:r>
            <a:r>
              <a:rPr lang="es-ES" sz="1200" spc="30" dirty="0"/>
              <a:t> </a:t>
            </a:r>
            <a:r>
              <a:rPr lang="es-ES" sz="1200" dirty="0"/>
              <a:t>los</a:t>
            </a:r>
            <a:r>
              <a:rPr lang="es-ES" sz="1200" spc="75" dirty="0"/>
              <a:t> </a:t>
            </a:r>
            <a:r>
              <a:rPr lang="es-ES" sz="1200" dirty="0"/>
              <a:t>sistemas</a:t>
            </a:r>
            <a:r>
              <a:rPr lang="es-ES" sz="1200" spc="105" dirty="0"/>
              <a:t> </a:t>
            </a:r>
            <a:r>
              <a:rPr lang="es-ES" sz="1200" dirty="0"/>
              <a:t>de</a:t>
            </a:r>
            <a:r>
              <a:rPr lang="es-ES" sz="1200" spc="55" dirty="0"/>
              <a:t> </a:t>
            </a:r>
            <a:r>
              <a:rPr lang="es-ES" sz="1200" dirty="0"/>
              <a:t>calidad</a:t>
            </a:r>
            <a:r>
              <a:rPr lang="es-ES" sz="1200" spc="60" dirty="0"/>
              <a:t> </a:t>
            </a:r>
            <a:r>
              <a:rPr lang="es-ES" sz="1200" dirty="0"/>
              <a:t>y</a:t>
            </a:r>
            <a:r>
              <a:rPr lang="es-ES" sz="1200" spc="30" dirty="0"/>
              <a:t> </a:t>
            </a:r>
            <a:r>
              <a:rPr lang="es-ES" sz="1200" spc="-25" dirty="0"/>
              <a:t>las </a:t>
            </a:r>
            <a:r>
              <a:rPr lang="es-ES" sz="1200" dirty="0"/>
              <a:t>capacidades</a:t>
            </a:r>
            <a:r>
              <a:rPr lang="es-ES" sz="1200" spc="5" dirty="0"/>
              <a:t> </a:t>
            </a:r>
            <a:r>
              <a:rPr lang="es-ES" sz="1200" dirty="0"/>
              <a:t>de</a:t>
            </a:r>
            <a:r>
              <a:rPr lang="es-ES" sz="1200" spc="30" dirty="0"/>
              <a:t> </a:t>
            </a:r>
            <a:r>
              <a:rPr lang="es-ES" sz="1200" dirty="0"/>
              <a:t>producción,</a:t>
            </a:r>
            <a:r>
              <a:rPr lang="es-ES" sz="1200" spc="-40" dirty="0"/>
              <a:t> </a:t>
            </a:r>
            <a:r>
              <a:rPr lang="es-ES" sz="1200" dirty="0"/>
              <a:t>para</a:t>
            </a:r>
            <a:r>
              <a:rPr lang="es-ES" sz="1200" spc="10" dirty="0"/>
              <a:t> </a:t>
            </a:r>
            <a:r>
              <a:rPr lang="es-ES" sz="1200" dirty="0"/>
              <a:t>la</a:t>
            </a:r>
            <a:r>
              <a:rPr lang="es-ES" sz="1200" spc="-15" dirty="0"/>
              <a:t> </a:t>
            </a:r>
            <a:r>
              <a:rPr lang="es-ES" sz="1200" dirty="0"/>
              <a:t>sustitución</a:t>
            </a:r>
            <a:r>
              <a:rPr lang="es-ES" sz="1200" spc="-60" dirty="0"/>
              <a:t> </a:t>
            </a:r>
            <a:r>
              <a:rPr lang="es-ES" sz="1200" dirty="0"/>
              <a:t>de</a:t>
            </a:r>
            <a:r>
              <a:rPr lang="es-ES" sz="1200" spc="30" dirty="0"/>
              <a:t> </a:t>
            </a:r>
            <a:r>
              <a:rPr lang="es-ES" sz="1200" spc="-10" dirty="0"/>
              <a:t>importaciones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15AB1732-147B-713C-6D5D-29F520B84D60}"/>
              </a:ext>
            </a:extLst>
          </p:cNvPr>
          <p:cNvSpPr txBox="1"/>
          <p:nvPr/>
        </p:nvSpPr>
        <p:spPr>
          <a:xfrm>
            <a:off x="731464" y="5597417"/>
            <a:ext cx="798879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89940" algn="l"/>
                <a:tab pos="1085850" algn="l"/>
                <a:tab pos="1165225" algn="l"/>
                <a:tab pos="1348105" algn="l"/>
                <a:tab pos="1844675" algn="l"/>
                <a:tab pos="2375535" algn="l"/>
                <a:tab pos="2656205" algn="l"/>
                <a:tab pos="2823845" algn="l"/>
              </a:tabLst>
            </a:pPr>
            <a:r>
              <a:rPr lang="es-ES" sz="1200" b="1" spc="-10" dirty="0">
                <a:highlight>
                  <a:srgbClr val="DFE4F2"/>
                </a:highlight>
                <a:latin typeface="Century Gothic"/>
                <a:cs typeface="Century Gothic"/>
              </a:rPr>
              <a:t>AUN SE TRABAJA CON LA PLANIFICACIÓN DE LA ANTERIOR GESTION TODA VEZ QUE EL PLAN BOLIVIA , PDES Y PEI </a:t>
            </a:r>
            <a:r>
              <a:rPr lang="es-ES" sz="1200" b="1" spc="-25" dirty="0">
                <a:highlight>
                  <a:srgbClr val="DFE4F2"/>
                </a:highlight>
                <a:latin typeface="Century Gothic"/>
                <a:cs typeface="Century Gothic"/>
              </a:rPr>
              <a:t>AUN NO HA SIDO APROBADOS</a:t>
            </a:r>
            <a:r>
              <a:rPr lang="es-ES" sz="1200" dirty="0">
                <a:highlight>
                  <a:srgbClr val="DFE4F2"/>
                </a:highlight>
              </a:rPr>
              <a:t>.</a:t>
            </a:r>
            <a:endParaRPr sz="1200" dirty="0">
              <a:highlight>
                <a:srgbClr val="DFE4F2"/>
              </a:highligh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47889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E1D06-6F3A-4F93-55DC-5C6D75BA7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7">
            <a:extLst>
              <a:ext uri="{FF2B5EF4-FFF2-40B4-BE49-F238E27FC236}">
                <a16:creationId xmlns:a16="http://schemas.microsoft.com/office/drawing/2014/main" id="{D135C470-8FA7-38A6-439E-942A66F852C4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" name="Imagen 4" descr="Logo-MDPRYA-Horizontal.jpg">
            <a:extLst>
              <a:ext uri="{FF2B5EF4-FFF2-40B4-BE49-F238E27FC236}">
                <a16:creationId xmlns:a16="http://schemas.microsoft.com/office/drawing/2014/main" id="{CA4A9A2E-3FFD-3D12-20CC-4E2FDB57C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4" y="127781"/>
            <a:ext cx="2137331" cy="817558"/>
          </a:xfrm>
          <a:prstGeom prst="rect">
            <a:avLst/>
          </a:prstGeom>
        </p:spPr>
      </p:pic>
      <p:pic>
        <p:nvPicPr>
          <p:cNvPr id="10" name="object 3">
            <a:extLst>
              <a:ext uri="{FF2B5EF4-FFF2-40B4-BE49-F238E27FC236}">
                <a16:creationId xmlns:a16="http://schemas.microsoft.com/office/drawing/2014/main" id="{7E770B2A-4D09-D693-603B-9442BF672F9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1427" y="1761893"/>
            <a:ext cx="8223504" cy="40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51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52211-45C4-3EFD-2126-35D9032F7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>
            <a:extLst>
              <a:ext uri="{FF2B5EF4-FFF2-40B4-BE49-F238E27FC236}">
                <a16:creationId xmlns:a16="http://schemas.microsoft.com/office/drawing/2014/main" id="{8B6B41D2-55A1-D81B-9874-A21D8187CAAB}"/>
              </a:ext>
            </a:extLst>
          </p:cNvPr>
          <p:cNvSpPr txBox="1"/>
          <p:nvPr/>
        </p:nvSpPr>
        <p:spPr>
          <a:xfrm>
            <a:off x="2886828" y="-50345"/>
            <a:ext cx="5744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latin typeface="Bahnschrift SemiBold SemiConden" panose="020B0502040204020203" pitchFamily="34" charset="0"/>
              </a:rPr>
              <a:t>Infraestructuras IBMETRO </a:t>
            </a:r>
            <a:endParaRPr lang="es-BO" sz="3200" b="1" dirty="0">
              <a:latin typeface="Bahnschrift SemiBold SemiConden" panose="020B050204020402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48CCFAB-B0F0-9E2B-956E-7A7FB9983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670" y="547027"/>
            <a:ext cx="5424993" cy="574908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4" y="963915"/>
            <a:ext cx="1704318" cy="212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000500"/>
            <a:ext cx="2552043" cy="108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2367924"/>
            <a:ext cx="2615461" cy="111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138;g3c6851e648d_0_54" descr="Franja-Tricolor-Decorad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583" y="6668203"/>
            <a:ext cx="10509601" cy="3795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redondeado 7">
            <a:extLst>
              <a:ext uri="{FF2B5EF4-FFF2-40B4-BE49-F238E27FC236}">
                <a16:creationId xmlns:a16="http://schemas.microsoft.com/office/drawing/2014/main" id="{7DE1CEED-A91C-860E-6C45-2A215B34DB8D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0" name="Imagen 4" descr="Logo-MDPRYA-Horizontal.jpg">
            <a:extLst>
              <a:ext uri="{FF2B5EF4-FFF2-40B4-BE49-F238E27FC236}">
                <a16:creationId xmlns:a16="http://schemas.microsoft.com/office/drawing/2014/main" id="{F2D75041-76B3-E470-D00A-1E1B633A47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" y="101903"/>
            <a:ext cx="2137331" cy="817558"/>
          </a:xfrm>
          <a:prstGeom prst="rect">
            <a:avLst/>
          </a:prstGeom>
        </p:spPr>
      </p:pic>
      <p:pic>
        <p:nvPicPr>
          <p:cNvPr id="11" name="Google Shape;161;g3c6139ac60d_0_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46712" y="5604280"/>
            <a:ext cx="685093" cy="86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ject 12">
            <a:extLst>
              <a:ext uri="{FF2B5EF4-FFF2-40B4-BE49-F238E27FC236}">
                <a16:creationId xmlns:a16="http://schemas.microsoft.com/office/drawing/2014/main" id="{4825F649-5F86-F0DF-739E-58E10471988B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90929" y="3640468"/>
            <a:ext cx="446533" cy="471761"/>
          </a:xfrm>
          <a:prstGeom prst="rect">
            <a:avLst/>
          </a:prstGeom>
        </p:spPr>
      </p:pic>
      <p:sp>
        <p:nvSpPr>
          <p:cNvPr id="6" name="4 CuadroTexto">
            <a:extLst>
              <a:ext uri="{FF2B5EF4-FFF2-40B4-BE49-F238E27FC236}">
                <a16:creationId xmlns:a16="http://schemas.microsoft.com/office/drawing/2014/main" id="{BF8A6CCB-A8F4-5859-4380-934E8915804D}"/>
              </a:ext>
            </a:extLst>
          </p:cNvPr>
          <p:cNvSpPr txBox="1"/>
          <p:nvPr/>
        </p:nvSpPr>
        <p:spPr>
          <a:xfrm>
            <a:off x="7566254" y="1251122"/>
            <a:ext cx="218207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*COCHABAMBA</a:t>
            </a:r>
          </a:p>
          <a:p>
            <a:r>
              <a:rPr lang="es-MX" sz="1400" b="1" dirty="0">
                <a:latin typeface="Bahnschrift SemiBold SemiConden" panose="020B0502040204020203" pitchFamily="34" charset="0"/>
              </a:rPr>
              <a:t>Gestiones para la transferencia de terreno</a:t>
            </a:r>
          </a:p>
          <a:p>
            <a:endParaRPr lang="es-BO" sz="1600" dirty="0">
              <a:solidFill>
                <a:schemeClr val="accent2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623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546BC-9498-4E76-B410-22402C7DC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33">
            <a:extLst>
              <a:ext uri="{FF2B5EF4-FFF2-40B4-BE49-F238E27FC236}">
                <a16:creationId xmlns:a16="http://schemas.microsoft.com/office/drawing/2014/main" id="{56437A2B-5C3B-4A4B-8790-4702A0DE8E0D}"/>
              </a:ext>
            </a:extLst>
          </p:cNvPr>
          <p:cNvSpPr txBox="1"/>
          <p:nvPr/>
        </p:nvSpPr>
        <p:spPr>
          <a:xfrm>
            <a:off x="6071160" y="3317454"/>
            <a:ext cx="1370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BO" sz="1400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266740" y="976960"/>
            <a:ext cx="8017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200" b="1" dirty="0" err="1"/>
              <a:t>N°</a:t>
            </a:r>
            <a:r>
              <a:rPr lang="es-BO" sz="3200" b="1" dirty="0"/>
              <a:t> DE SERVICIOS Y RECAUDACIONES</a:t>
            </a:r>
          </a:p>
          <a:p>
            <a:pPr algn="ctr"/>
            <a:r>
              <a:rPr lang="es-BO" sz="3200" b="1" dirty="0"/>
              <a:t>1° TRIMESTRE GESTION 2026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4A551A5-F23B-BC0C-3B66-89FBBDC03E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911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10" name="Rectángulo redondeado 7">
            <a:extLst>
              <a:ext uri="{FF2B5EF4-FFF2-40B4-BE49-F238E27FC236}">
                <a16:creationId xmlns:a16="http://schemas.microsoft.com/office/drawing/2014/main" id="{7DE1CEED-A91C-860E-6C45-2A215B34DB8D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1" name="Imagen 4" descr="Logo-MDPRYA-Horizontal.jpg">
            <a:extLst>
              <a:ext uri="{FF2B5EF4-FFF2-40B4-BE49-F238E27FC236}">
                <a16:creationId xmlns:a16="http://schemas.microsoft.com/office/drawing/2014/main" id="{F2D75041-76B3-E470-D00A-1E1B633A4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" y="101903"/>
            <a:ext cx="2137331" cy="817558"/>
          </a:xfrm>
          <a:prstGeom prst="rect">
            <a:avLst/>
          </a:prstGeom>
        </p:spPr>
      </p:pic>
      <p:pic>
        <p:nvPicPr>
          <p:cNvPr id="14" name="Google Shape;138;g3c6851e648d_0_54" descr="Franja-Tricolor-Decorad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7583" y="6668203"/>
            <a:ext cx="10509601" cy="37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1;g3c6139ac60d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712" y="5604280"/>
            <a:ext cx="685093" cy="86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EAC7BA-1844-D5ED-DE2D-2757B0EFC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73" y="2203606"/>
            <a:ext cx="4498144" cy="29211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2E4057-7165-F370-9C5A-84621E438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5442" y="2254328"/>
            <a:ext cx="2771775" cy="3238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3A89755-3766-CE07-4C70-47E2AAD49A2F}"/>
              </a:ext>
            </a:extLst>
          </p:cNvPr>
          <p:cNvSpPr txBox="1"/>
          <p:nvPr/>
        </p:nvSpPr>
        <p:spPr>
          <a:xfrm>
            <a:off x="919280" y="5367971"/>
            <a:ext cx="36188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b="1" dirty="0"/>
              <a:t>26,348</a:t>
            </a:r>
            <a:r>
              <a:rPr lang="es-ES" sz="1500" dirty="0"/>
              <a:t> SERVICIOS EN EL 1° TRIMESTRE 2026</a:t>
            </a:r>
            <a:endParaRPr lang="es-BO" sz="1500" dirty="0"/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CE75306D-CE6B-2AFB-A04C-491F1A6113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1284049"/>
              </p:ext>
            </p:extLst>
          </p:nvPr>
        </p:nvGraphicFramePr>
        <p:xfrm>
          <a:off x="5280980" y="2139272"/>
          <a:ext cx="4322027" cy="2971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9BCC3BDC-0E5E-A1A4-9215-E51B2BC7E0FE}"/>
              </a:ext>
            </a:extLst>
          </p:cNvPr>
          <p:cNvSpPr txBox="1"/>
          <p:nvPr/>
        </p:nvSpPr>
        <p:spPr>
          <a:xfrm>
            <a:off x="5406083" y="5305815"/>
            <a:ext cx="44084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/>
              <a:t>10.615.696,71</a:t>
            </a:r>
            <a:r>
              <a:rPr lang="es-ES" sz="1500" dirty="0"/>
              <a:t> BOLIVIANOS EN EL 1° TRIMESTRE 2026</a:t>
            </a:r>
            <a:endParaRPr lang="es-BO" sz="1500" dirty="0"/>
          </a:p>
        </p:txBody>
      </p:sp>
    </p:spTree>
    <p:extLst>
      <p:ext uri="{BB962C8B-B14F-4D97-AF65-F5344CB8AC3E}">
        <p14:creationId xmlns:p14="http://schemas.microsoft.com/office/powerpoint/2010/main" val="3885215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EA22A-68F6-D79F-3AF2-53915E665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467DD77-CF58-661B-B488-8B27CA033AEE}"/>
              </a:ext>
            </a:extLst>
          </p:cNvPr>
          <p:cNvSpPr txBox="1"/>
          <p:nvPr/>
        </p:nvSpPr>
        <p:spPr>
          <a:xfrm>
            <a:off x="3073019" y="2809999"/>
            <a:ext cx="889000" cy="37020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905" algn="ctr">
              <a:spcBef>
                <a:spcPts val="5"/>
              </a:spcBef>
            </a:pPr>
            <a:r>
              <a:rPr sz="1200" b="1" spc="-10" dirty="0">
                <a:solidFill>
                  <a:srgbClr val="F1F1F1"/>
                </a:solidFill>
                <a:latin typeface="Century Gothic"/>
                <a:cs typeface="Century Gothic"/>
              </a:rPr>
              <a:t>Alianzas</a:t>
            </a:r>
            <a:endParaRPr sz="12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200" b="1" spc="-10" dirty="0">
                <a:solidFill>
                  <a:srgbClr val="F1F1F1"/>
                </a:solidFill>
                <a:latin typeface="Century Gothic"/>
                <a:cs typeface="Century Gothic"/>
              </a:rPr>
              <a:t>Estratégicas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78F7D33-0A64-8A87-7D2F-284BAC7BED4D}"/>
              </a:ext>
            </a:extLst>
          </p:cNvPr>
          <p:cNvSpPr txBox="1"/>
          <p:nvPr/>
        </p:nvSpPr>
        <p:spPr>
          <a:xfrm>
            <a:off x="7414259" y="2861179"/>
            <a:ext cx="967740" cy="4025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indent="142875">
              <a:spcBef>
                <a:spcPts val="265"/>
              </a:spcBef>
              <a:tabLst>
                <a:tab pos="878840" algn="l"/>
              </a:tabLst>
            </a:pPr>
            <a:r>
              <a:rPr sz="1200" b="1" spc="-10" dirty="0">
                <a:solidFill>
                  <a:srgbClr val="F1F1F1"/>
                </a:solidFill>
                <a:latin typeface="Century Gothic"/>
                <a:cs typeface="Century Gothic"/>
              </a:rPr>
              <a:t>Marco</a:t>
            </a:r>
            <a:r>
              <a:rPr sz="1200" b="1" dirty="0">
                <a:solidFill>
                  <a:srgbClr val="F1F1F1"/>
                </a:solidFill>
                <a:latin typeface="Century Gothic"/>
                <a:cs typeface="Century Gothic"/>
              </a:rPr>
              <a:t>	</a:t>
            </a:r>
            <a:r>
              <a:rPr sz="1800" b="1" spc="-75" baseline="11574" dirty="0">
                <a:solidFill>
                  <a:srgbClr val="F1F1F1"/>
                </a:solidFill>
                <a:latin typeface="Century Gothic"/>
                <a:cs typeface="Century Gothic"/>
              </a:rPr>
              <a:t>R </a:t>
            </a:r>
            <a:r>
              <a:rPr sz="1200" b="1" spc="-10" dirty="0">
                <a:solidFill>
                  <a:srgbClr val="F1F1F1"/>
                </a:solidFill>
                <a:latin typeface="Century Gothic"/>
                <a:cs typeface="Century Gothic"/>
              </a:rPr>
              <a:t>Normativo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4597363-88A4-95C5-CCF7-E068C0E16D4A}"/>
              </a:ext>
            </a:extLst>
          </p:cNvPr>
          <p:cNvSpPr txBox="1"/>
          <p:nvPr/>
        </p:nvSpPr>
        <p:spPr>
          <a:xfrm>
            <a:off x="8479539" y="2861180"/>
            <a:ext cx="969644" cy="35496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spcBef>
                <a:spcPts val="5"/>
              </a:spcBef>
            </a:pPr>
            <a:r>
              <a:rPr sz="1200" b="1" spc="-10" dirty="0">
                <a:solidFill>
                  <a:srgbClr val="F1F1F1"/>
                </a:solidFill>
                <a:latin typeface="Century Gothic"/>
                <a:cs typeface="Century Gothic"/>
              </a:rPr>
              <a:t>organización</a:t>
            </a:r>
            <a:endParaRPr sz="1200">
              <a:latin typeface="Century Gothic"/>
              <a:cs typeface="Century Gothic"/>
            </a:endParaRPr>
          </a:p>
          <a:p>
            <a:pPr marL="152400">
              <a:spcBef>
                <a:spcPts val="5"/>
              </a:spcBef>
            </a:pPr>
            <a:r>
              <a:rPr sz="1100" b="1" spc="-10" dirty="0">
                <a:solidFill>
                  <a:srgbClr val="F1F1F1"/>
                </a:solidFill>
                <a:latin typeface="Century Gothic"/>
                <a:cs typeface="Century Gothic"/>
              </a:rPr>
              <a:t>Interna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44620C7-B4BC-4441-9CD4-771741952C21}"/>
              </a:ext>
            </a:extLst>
          </p:cNvPr>
          <p:cNvSpPr txBox="1"/>
          <p:nvPr/>
        </p:nvSpPr>
        <p:spPr>
          <a:xfrm>
            <a:off x="5163566" y="2867981"/>
            <a:ext cx="979805" cy="5080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algn="ctr">
              <a:spcBef>
                <a:spcPts val="10"/>
              </a:spcBef>
            </a:pPr>
            <a:r>
              <a:rPr sz="1100" b="1" spc="-10" dirty="0">
                <a:solidFill>
                  <a:srgbClr val="F1F1F1"/>
                </a:solidFill>
                <a:latin typeface="Century Gothic"/>
                <a:cs typeface="Century Gothic"/>
              </a:rPr>
              <a:t>Consolidación Proyectos Inversión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6070E9C-AB94-D768-6EE3-0B6EA409894E}"/>
              </a:ext>
            </a:extLst>
          </p:cNvPr>
          <p:cNvSpPr txBox="1"/>
          <p:nvPr/>
        </p:nvSpPr>
        <p:spPr>
          <a:xfrm>
            <a:off x="7505678" y="3198368"/>
            <a:ext cx="738664" cy="229235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390525" marR="5080" indent="-378460">
              <a:spcBef>
                <a:spcPts val="100"/>
              </a:spcBef>
            </a:pPr>
            <a:r>
              <a:rPr sz="2400" b="1" dirty="0">
                <a:solidFill>
                  <a:srgbClr val="E36C09"/>
                </a:solidFill>
                <a:latin typeface="Tahoma"/>
                <a:cs typeface="Tahoma"/>
              </a:rPr>
              <a:t>Ley</a:t>
            </a:r>
            <a:r>
              <a:rPr sz="2400" b="1" spc="-40" dirty="0">
                <a:solidFill>
                  <a:srgbClr val="E36C09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E36C09"/>
                </a:solidFill>
                <a:latin typeface="Tahoma"/>
                <a:cs typeface="Tahoma"/>
              </a:rPr>
              <a:t>Metrología </a:t>
            </a:r>
            <a:r>
              <a:rPr sz="2400" b="1" dirty="0">
                <a:solidFill>
                  <a:srgbClr val="E36C09"/>
                </a:solidFill>
                <a:latin typeface="Tahoma"/>
                <a:cs typeface="Tahoma"/>
              </a:rPr>
              <a:t>Ley</a:t>
            </a:r>
            <a:r>
              <a:rPr sz="2400" b="1" spc="-40" dirty="0">
                <a:solidFill>
                  <a:srgbClr val="E36C09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E36C09"/>
                </a:solidFill>
                <a:latin typeface="Tahoma"/>
                <a:cs typeface="Tahoma"/>
              </a:rPr>
              <a:t>S.B.C.</a:t>
            </a:r>
            <a:endParaRPr sz="2400">
              <a:latin typeface="Tahoma"/>
              <a:cs typeface="Tahoma"/>
            </a:endParaRPr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74F2445E-EB55-D63D-02E8-C387E17E4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273890"/>
              </p:ext>
            </p:extLst>
          </p:nvPr>
        </p:nvGraphicFramePr>
        <p:xfrm>
          <a:off x="743966" y="914401"/>
          <a:ext cx="8335948" cy="5377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8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74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22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09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38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1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4478">
                <a:tc gridSpan="7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400" b="1" spc="-10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“Construyendo</a:t>
                      </a:r>
                      <a:r>
                        <a:rPr sz="2400" b="1" spc="-80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-10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Calidad”</a:t>
                      </a:r>
                      <a:endParaRPr sz="2400" dirty="0">
                        <a:solidFill>
                          <a:schemeClr val="tx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0988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5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233045">
                        <a:lnSpc>
                          <a:spcPct val="100000"/>
                        </a:lnSpc>
                      </a:pPr>
                      <a:endParaRPr lang="es-ES" sz="1100" b="0" spc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233045">
                        <a:lnSpc>
                          <a:spcPct val="100000"/>
                        </a:lnSpc>
                      </a:pPr>
                      <a:r>
                        <a:rPr sz="1100" b="1" spc="-10" dirty="0" err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Servicios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1285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Alianzas</a:t>
                      </a:r>
                      <a:endParaRPr sz="1100" dirty="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ts val="1285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estratégicas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46685" marB="0">
                    <a:lnL w="63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B w="63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1285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Evaluación</a:t>
                      </a:r>
                      <a:endParaRPr sz="1100" dirty="0">
                        <a:latin typeface="Tahoma"/>
                        <a:cs typeface="Tahoma"/>
                      </a:endParaRPr>
                    </a:p>
                    <a:p>
                      <a:pPr marL="4445" algn="ctr">
                        <a:lnSpc>
                          <a:spcPts val="1285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Investigación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46685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87630" algn="ctr">
                        <a:lnSpc>
                          <a:spcPct val="98300"/>
                        </a:lnSpc>
                        <a:spcBef>
                          <a:spcPts val="1125"/>
                        </a:spcBef>
                      </a:pPr>
                      <a:r>
                        <a:rPr sz="1100" b="1" spc="-10" dirty="0" err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Consolidació</a:t>
                      </a:r>
                      <a:r>
                        <a:rPr sz="1100" b="1" dirty="0" err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1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proyectos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inversión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42875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96520" algn="ctr">
                        <a:lnSpc>
                          <a:spcPct val="98300"/>
                        </a:lnSpc>
                        <a:spcBef>
                          <a:spcPts val="1125"/>
                        </a:spcBef>
                      </a:pPr>
                      <a:r>
                        <a:rPr sz="1100" b="1" spc="-10" dirty="0" err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Consolidació</a:t>
                      </a:r>
                      <a:r>
                        <a:rPr sz="1100" b="1" dirty="0" err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1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del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proyecto</a:t>
                      </a:r>
                      <a:r>
                        <a:rPr sz="110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cooperación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42875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3810" marR="39370" algn="ctr">
                        <a:lnSpc>
                          <a:spcPts val="1285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Marco</a:t>
                      </a:r>
                      <a:endParaRPr sz="1100" dirty="0">
                        <a:latin typeface="Tahoma"/>
                        <a:cs typeface="Tahoma"/>
                      </a:endParaRPr>
                    </a:p>
                    <a:p>
                      <a:pPr marL="3810" marR="39370" algn="ctr">
                        <a:lnSpc>
                          <a:spcPts val="1285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normativo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46685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ts val="1285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Reorganizaci</a:t>
                      </a:r>
                      <a:endParaRPr sz="1100" dirty="0">
                        <a:latin typeface="Tahoma"/>
                        <a:cs typeface="Tahoma"/>
                      </a:endParaRPr>
                    </a:p>
                    <a:p>
                      <a:pPr marL="1270" algn="ctr">
                        <a:lnSpc>
                          <a:spcPts val="1285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ón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interna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46685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7909">
                <a:tc>
                  <a:txBody>
                    <a:bodyPr/>
                    <a:lstStyle/>
                    <a:p>
                      <a:pPr marL="960755" algn="ctr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lang="es-ES" sz="2000" b="1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26.348</a:t>
                      </a:r>
                      <a:endParaRPr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908685" algn="ctr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Servicios</a:t>
                      </a:r>
                      <a:endParaRPr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80975" marB="0" vert="vert270" anchor="ctr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3360" marR="211454" indent="1905" algn="ctr">
                        <a:lnSpc>
                          <a:spcPts val="2880"/>
                        </a:lnSpc>
                        <a:spcBef>
                          <a:spcPts val="85"/>
                        </a:spcBef>
                      </a:pPr>
                      <a:r>
                        <a:rPr sz="20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Nuev</a:t>
                      </a:r>
                      <a:r>
                        <a:rPr lang="es-ES" sz="20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 Alianzas estratégicas</a:t>
                      </a:r>
                      <a:endParaRPr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0795" marB="0" vert="vert270" anchor="ctr">
                    <a:lnL w="63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6915" marR="226695" indent="-491490" algn="ctr">
                        <a:lnSpc>
                          <a:spcPts val="2880"/>
                        </a:lnSpc>
                        <a:spcBef>
                          <a:spcPts val="90"/>
                        </a:spcBef>
                      </a:pPr>
                      <a:r>
                        <a:rPr lang="es-ES" sz="2000" b="1" spc="-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sz="2000" b="1" spc="-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20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Evaluaci</a:t>
                      </a:r>
                      <a:r>
                        <a:rPr lang="es-ES" sz="20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ó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sz="2000" b="1" spc="-6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2000" b="1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</a:t>
                      </a:r>
                      <a:endParaRPr lang="es-ES" sz="2000" b="1" spc="-25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716915" marR="226695" indent="-491490" algn="ctr">
                        <a:lnSpc>
                          <a:spcPts val="2880"/>
                        </a:lnSpc>
                        <a:spcBef>
                          <a:spcPts val="90"/>
                        </a:spcBef>
                      </a:pPr>
                      <a:r>
                        <a:rPr lang="es-BO" sz="2000" b="1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  <a:r>
                        <a:rPr sz="2000" b="1" spc="-1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esempeño</a:t>
                      </a:r>
                      <a:endParaRPr lang="es-ES" sz="2000" b="0" spc="-1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716915" marR="226695" indent="-491490" algn="ctr">
                        <a:lnSpc>
                          <a:spcPts val="2880"/>
                        </a:lnSpc>
                        <a:spcBef>
                          <a:spcPts val="90"/>
                        </a:spcBef>
                      </a:pPr>
                      <a:r>
                        <a:rPr lang="es-ES" sz="20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2000" b="1" spc="-1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Investigaci</a:t>
                      </a:r>
                      <a:r>
                        <a:rPr lang="es-ES" sz="2000" b="1" spc="-1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ó</a:t>
                      </a:r>
                      <a:r>
                        <a:rPr sz="2000" b="1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sz="20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1430" marB="0" vert="vert270" anchor="ctr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607060" algn="ctr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Cochabamba</a:t>
                      </a:r>
                      <a:endParaRPr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4604" marB="0" vert="vert270" anchor="ctr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48435" marR="170180" lvl="0" indent="-1278255" algn="ctr" defTabSz="845944" rtl="0" eaLnBrk="1" fontAlgn="auto" latinLnBrk="0" hangingPunct="1">
                        <a:lnSpc>
                          <a:spcPct val="100000"/>
                        </a:lnSpc>
                        <a:spcBef>
                          <a:spcPts val="14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20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Energía</a:t>
                      </a:r>
                      <a:r>
                        <a:rPr lang="es-ES" sz="20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2000" b="1" kern="12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Sostenible</a:t>
                      </a:r>
                      <a:r>
                        <a:rPr lang="es-ES" sz="20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20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r>
                        <a:rPr lang="es-ES" sz="20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  <a:p>
                      <a:pPr marL="1448435" marR="170180" lvl="0" indent="-1278255" algn="ctr" defTabSz="845944" rtl="0" eaLnBrk="1" fontAlgn="auto" latinLnBrk="0" hangingPunct="1">
                        <a:lnSpc>
                          <a:spcPct val="100000"/>
                        </a:lnSpc>
                        <a:spcBef>
                          <a:spcPts val="14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4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Mediciones de agua residual </a:t>
                      </a:r>
                    </a:p>
                    <a:p>
                      <a:pPr marL="1448435" marR="170180" lvl="0" indent="-1278255" algn="ctr" defTabSz="845944" rtl="0" eaLnBrk="1" fontAlgn="auto" latinLnBrk="0" hangingPunct="1">
                        <a:lnSpc>
                          <a:spcPct val="100000"/>
                        </a:lnSpc>
                        <a:spcBef>
                          <a:spcPts val="14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4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Reutilización segura de sub</a:t>
                      </a:r>
                    </a:p>
                    <a:p>
                      <a:pPr marL="1448435" marR="170180" lvl="0" indent="-1278255" algn="ctr" defTabSz="845944" rtl="0" eaLnBrk="1" fontAlgn="auto" latinLnBrk="0" hangingPunct="1">
                        <a:lnSpc>
                          <a:spcPct val="100000"/>
                        </a:lnSpc>
                        <a:spcBef>
                          <a:spcPts val="14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4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productos agroindustriales</a:t>
                      </a:r>
                      <a:endParaRPr sz="14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82880" marB="0" vert="vert270" anchor="ctr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48435" marR="170180" lvl="0" indent="-1278255" algn="ctr" defTabSz="845944" rtl="0" eaLnBrk="1" fontAlgn="auto" latinLnBrk="0" hangingPunct="1">
                        <a:lnSpc>
                          <a:spcPct val="100000"/>
                        </a:lnSpc>
                        <a:spcBef>
                          <a:spcPts val="14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Ampliación del alcance del</a:t>
                      </a:r>
                    </a:p>
                    <a:p>
                      <a:pPr marL="1448435" marR="170180" lvl="0" indent="-1278255" algn="ctr" defTabSz="845944" rtl="0" eaLnBrk="1" fontAlgn="auto" latinLnBrk="0" hangingPunct="1">
                        <a:lnSpc>
                          <a:spcPct val="100000"/>
                        </a:lnSpc>
                        <a:spcBef>
                          <a:spcPts val="14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sistema de calidad a</a:t>
                      </a:r>
                    </a:p>
                    <a:p>
                      <a:pPr marL="1448435" marR="170180" lvl="0" indent="-1278255" algn="ctr" defTabSz="845944" rtl="0" eaLnBrk="1" fontAlgn="auto" latinLnBrk="0" hangingPunct="1">
                        <a:lnSpc>
                          <a:spcPct val="100000"/>
                        </a:lnSpc>
                        <a:spcBef>
                          <a:spcPts val="14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administración</a:t>
                      </a:r>
                      <a:endParaRPr sz="14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17475" marB="0" vert="vert270" anchor="ctr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19125" marR="388620" indent="-229235"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20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Fortalecimiento Institucional</a:t>
                      </a:r>
                    </a:p>
                  </a:txBody>
                  <a:tcPr marL="0" marR="0" marT="183515" marB="0" vert="vert270" anchor="ctr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82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66970CCF-ECC9-9D05-97C7-4311BFB5A65B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" name="Imagen 4" descr="Logo-MDPRYA-Horizontal.jpg">
            <a:extLst>
              <a:ext uri="{FF2B5EF4-FFF2-40B4-BE49-F238E27FC236}">
                <a16:creationId xmlns:a16="http://schemas.microsoft.com/office/drawing/2014/main" id="{CA777DCD-E5FA-506B-8846-972F66F7E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" y="101903"/>
            <a:ext cx="2137331" cy="8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1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AE670-4763-675A-2323-2F90D17F2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85606-8325-92AB-0A43-1E6F0C1E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1096794"/>
            <a:ext cx="8872538" cy="1325563"/>
          </a:xfrm>
        </p:spPr>
        <p:txBody>
          <a:bodyPr/>
          <a:lstStyle/>
          <a:p>
            <a:r>
              <a:rPr lang="es-ES" b="1" dirty="0"/>
              <a:t>Contenido</a:t>
            </a:r>
            <a:endParaRPr lang="es-B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3A7BE4-B593-4E88-233E-DBBC9B8F1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2422357"/>
            <a:ext cx="8325257" cy="65554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4000" dirty="0"/>
              <a:t>Nuestra Institución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F0CB64E5-529E-233E-2516-7691F019E1D0}"/>
              </a:ext>
            </a:extLst>
          </p:cNvPr>
          <p:cNvSpPr/>
          <p:nvPr/>
        </p:nvSpPr>
        <p:spPr>
          <a:xfrm>
            <a:off x="-323493" y="-63867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" name="Imagen 8" descr="Logo-MDPRYA-Horizontal.jpg">
            <a:extLst>
              <a:ext uri="{FF2B5EF4-FFF2-40B4-BE49-F238E27FC236}">
                <a16:creationId xmlns:a16="http://schemas.microsoft.com/office/drawing/2014/main" id="{3F373760-90DE-B59C-01AB-855C4D890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3" y="24974"/>
            <a:ext cx="2137331" cy="817558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D0316F5A-6A61-F666-7DFB-485D908B42FA}"/>
              </a:ext>
            </a:extLst>
          </p:cNvPr>
          <p:cNvSpPr txBox="1">
            <a:spLocks/>
          </p:cNvSpPr>
          <p:nvPr/>
        </p:nvSpPr>
        <p:spPr bwMode="auto">
          <a:xfrm>
            <a:off x="707230" y="3780103"/>
            <a:ext cx="8525979" cy="75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952" tIns="42976" rIns="85952" bIns="42976" numCol="1" anchor="t" anchorCtr="0" compatLnSpc="1">
            <a:prstTxWarp prst="textNoShape">
              <a:avLst/>
            </a:prstTxWarp>
          </a:bodyPr>
          <a:lstStyle>
            <a:lvl1pPr marL="211138" indent="-211138" algn="l" defTabSz="844550" rtl="0" fontAlgn="base">
              <a:lnSpc>
                <a:spcPct val="90000"/>
              </a:lnSpc>
              <a:spcBef>
                <a:spcPts val="9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413" indent="-211138" algn="l" defTabSz="844550" rtl="0" fontAlgn="base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7275" indent="-211138" algn="l" defTabSz="844550" rtl="0" fontAlgn="base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9550" indent="-211138" algn="l" defTabSz="844550" rtl="0" fontAlgn="base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01825" indent="-211138" algn="l" defTabSz="844550" rtl="0" fontAlgn="base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6346" indent="-211486" algn="l" defTabSz="845944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9318" indent="-211486" algn="l" defTabSz="845944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2290" indent="-211486" algn="l" defTabSz="845944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5262" indent="-211486" algn="l" defTabSz="845944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s-ES" sz="4000" dirty="0"/>
              <a:t>Nuestros Compromisos 2026</a:t>
            </a:r>
            <a:endParaRPr lang="es-BO" sz="4000" dirty="0"/>
          </a:p>
        </p:txBody>
      </p:sp>
    </p:spTree>
    <p:extLst>
      <p:ext uri="{BB962C8B-B14F-4D97-AF65-F5344CB8AC3E}">
        <p14:creationId xmlns:p14="http://schemas.microsoft.com/office/powerpoint/2010/main" val="2408837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E3292-3AB9-D2C0-FBEE-780484462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5D66DFE2-C433-B71C-C476-A931768FB7CC}"/>
              </a:ext>
            </a:extLst>
          </p:cNvPr>
          <p:cNvSpPr/>
          <p:nvPr/>
        </p:nvSpPr>
        <p:spPr>
          <a:xfrm>
            <a:off x="798196" y="2140077"/>
            <a:ext cx="2259452" cy="2754059"/>
          </a:xfrm>
          <a:custGeom>
            <a:avLst/>
            <a:gdLst/>
            <a:ahLst/>
            <a:cxnLst/>
            <a:rect l="l" t="t" r="r" b="b"/>
            <a:pathLst>
              <a:path w="2051685" h="802005">
                <a:moveTo>
                  <a:pt x="2051304" y="0"/>
                </a:moveTo>
                <a:lnTo>
                  <a:pt x="133604" y="0"/>
                </a:lnTo>
                <a:lnTo>
                  <a:pt x="91374" y="6811"/>
                </a:lnTo>
                <a:lnTo>
                  <a:pt x="54699" y="25777"/>
                </a:lnTo>
                <a:lnTo>
                  <a:pt x="25777" y="54699"/>
                </a:lnTo>
                <a:lnTo>
                  <a:pt x="6811" y="91374"/>
                </a:lnTo>
                <a:lnTo>
                  <a:pt x="0" y="133603"/>
                </a:lnTo>
                <a:lnTo>
                  <a:pt x="0" y="801624"/>
                </a:lnTo>
                <a:lnTo>
                  <a:pt x="1917700" y="801624"/>
                </a:lnTo>
                <a:lnTo>
                  <a:pt x="1959929" y="794812"/>
                </a:lnTo>
                <a:lnTo>
                  <a:pt x="1996604" y="775846"/>
                </a:lnTo>
                <a:lnTo>
                  <a:pt x="2025526" y="746924"/>
                </a:lnTo>
                <a:lnTo>
                  <a:pt x="2044492" y="710249"/>
                </a:lnTo>
                <a:lnTo>
                  <a:pt x="2051304" y="668020"/>
                </a:lnTo>
                <a:lnTo>
                  <a:pt x="205130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12700" algn="just">
              <a:lnSpc>
                <a:spcPts val="1735"/>
              </a:lnSpc>
            </a:pPr>
            <a:endParaRPr lang="es-ES" sz="1800" b="1" dirty="0"/>
          </a:p>
          <a:p>
            <a:pPr marL="298450" indent="-285750" algn="just">
              <a:lnSpc>
                <a:spcPts val="1735"/>
              </a:lnSpc>
              <a:buFont typeface="Arial" panose="020B0604020202020204" pitchFamily="34" charset="0"/>
              <a:buChar char="•"/>
            </a:pPr>
            <a:r>
              <a:rPr lang="es-ES" sz="1800" b="1" dirty="0"/>
              <a:t>3.198</a:t>
            </a:r>
            <a:r>
              <a:rPr lang="es-ES" sz="1800" dirty="0"/>
              <a:t> Servicios en magnitudes físicas.</a:t>
            </a:r>
          </a:p>
          <a:p>
            <a:pPr marL="12700" algn="just">
              <a:lnSpc>
                <a:spcPts val="1735"/>
              </a:lnSpc>
            </a:pPr>
            <a:endParaRPr lang="es-ES" sz="1800" dirty="0"/>
          </a:p>
          <a:p>
            <a:pPr marL="298450" indent="-285750" algn="just">
              <a:lnSpc>
                <a:spcPts val="1735"/>
              </a:lnSpc>
              <a:buFont typeface="Arial" panose="020B0604020202020204" pitchFamily="34" charset="0"/>
              <a:buChar char="•"/>
            </a:pPr>
            <a:r>
              <a:rPr lang="es-ES" sz="1800" b="1" dirty="0"/>
              <a:t>2.314</a:t>
            </a:r>
            <a:r>
              <a:rPr lang="es-ES" sz="1800" dirty="0"/>
              <a:t> Servicios en magnitudes termoeléctricas y flujo.</a:t>
            </a:r>
          </a:p>
          <a:p>
            <a:pPr marL="12700" algn="just">
              <a:lnSpc>
                <a:spcPts val="1735"/>
              </a:lnSpc>
            </a:pPr>
            <a:endParaRPr lang="es-ES" sz="1800" dirty="0"/>
          </a:p>
          <a:p>
            <a:pPr marL="298450" indent="-285750" algn="just">
              <a:lnSpc>
                <a:spcPts val="1735"/>
              </a:lnSpc>
              <a:buFont typeface="Arial" panose="020B0604020202020204" pitchFamily="34" charset="0"/>
              <a:buChar char="•"/>
            </a:pPr>
            <a:r>
              <a:rPr lang="es-ES" sz="1800" b="1" dirty="0"/>
              <a:t>501 </a:t>
            </a:r>
            <a:r>
              <a:rPr lang="es-ES" sz="1800" dirty="0"/>
              <a:t>Servicios en magnitudes químicas</a:t>
            </a:r>
          </a:p>
          <a:p>
            <a:pPr marL="12700" algn="just">
              <a:lnSpc>
                <a:spcPts val="1735"/>
              </a:lnSpc>
            </a:pPr>
            <a:endParaRPr lang="es-ES" sz="1800" dirty="0"/>
          </a:p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3E0C56D-77C7-19E7-40A9-5F1981978090}"/>
              </a:ext>
            </a:extLst>
          </p:cNvPr>
          <p:cNvSpPr txBox="1"/>
          <p:nvPr/>
        </p:nvSpPr>
        <p:spPr>
          <a:xfrm>
            <a:off x="798196" y="1813053"/>
            <a:ext cx="191077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s-ES" sz="2000" b="1" dirty="0">
                <a:latin typeface="Tahoma"/>
                <a:cs typeface="Tahoma"/>
              </a:rPr>
              <a:t>DMIC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F13DE7A-4BA4-5EE6-DF4A-A47B38F83730}"/>
              </a:ext>
            </a:extLst>
          </p:cNvPr>
          <p:cNvSpPr/>
          <p:nvPr/>
        </p:nvSpPr>
        <p:spPr>
          <a:xfrm>
            <a:off x="3623381" y="5141759"/>
            <a:ext cx="1984822" cy="1580847"/>
          </a:xfrm>
          <a:custGeom>
            <a:avLst/>
            <a:gdLst/>
            <a:ahLst/>
            <a:cxnLst/>
            <a:rect l="l" t="t" r="r" b="b"/>
            <a:pathLst>
              <a:path w="1819910" h="1350645">
                <a:moveTo>
                  <a:pt x="1594612" y="0"/>
                </a:moveTo>
                <a:lnTo>
                  <a:pt x="225044" y="0"/>
                </a:lnTo>
                <a:lnTo>
                  <a:pt x="179676" y="4570"/>
                </a:lnTo>
                <a:lnTo>
                  <a:pt x="137427" y="17678"/>
                </a:lnTo>
                <a:lnTo>
                  <a:pt x="99200" y="38422"/>
                </a:lnTo>
                <a:lnTo>
                  <a:pt x="65897" y="65897"/>
                </a:lnTo>
                <a:lnTo>
                  <a:pt x="38422" y="99200"/>
                </a:lnTo>
                <a:lnTo>
                  <a:pt x="17678" y="137427"/>
                </a:lnTo>
                <a:lnTo>
                  <a:pt x="4570" y="179676"/>
                </a:lnTo>
                <a:lnTo>
                  <a:pt x="0" y="225043"/>
                </a:lnTo>
                <a:lnTo>
                  <a:pt x="0" y="1125219"/>
                </a:lnTo>
                <a:lnTo>
                  <a:pt x="4570" y="1170572"/>
                </a:lnTo>
                <a:lnTo>
                  <a:pt x="17678" y="1212814"/>
                </a:lnTo>
                <a:lnTo>
                  <a:pt x="38422" y="1251041"/>
                </a:lnTo>
                <a:lnTo>
                  <a:pt x="65897" y="1284347"/>
                </a:lnTo>
                <a:lnTo>
                  <a:pt x="99200" y="1311828"/>
                </a:lnTo>
                <a:lnTo>
                  <a:pt x="137427" y="1332578"/>
                </a:lnTo>
                <a:lnTo>
                  <a:pt x="179676" y="1345691"/>
                </a:lnTo>
                <a:lnTo>
                  <a:pt x="225044" y="1350263"/>
                </a:lnTo>
                <a:lnTo>
                  <a:pt x="1594612" y="1350263"/>
                </a:lnTo>
                <a:lnTo>
                  <a:pt x="1639979" y="1345691"/>
                </a:lnTo>
                <a:lnTo>
                  <a:pt x="1682228" y="1332578"/>
                </a:lnTo>
                <a:lnTo>
                  <a:pt x="1720455" y="1311828"/>
                </a:lnTo>
                <a:lnTo>
                  <a:pt x="1753758" y="1284347"/>
                </a:lnTo>
                <a:lnTo>
                  <a:pt x="1781233" y="1251041"/>
                </a:lnTo>
                <a:lnTo>
                  <a:pt x="1801977" y="1212814"/>
                </a:lnTo>
                <a:lnTo>
                  <a:pt x="1815085" y="1170572"/>
                </a:lnTo>
                <a:lnTo>
                  <a:pt x="1819656" y="1125219"/>
                </a:lnTo>
                <a:lnTo>
                  <a:pt x="1819656" y="225043"/>
                </a:lnTo>
                <a:lnTo>
                  <a:pt x="1815085" y="179676"/>
                </a:lnTo>
                <a:lnTo>
                  <a:pt x="1801977" y="137427"/>
                </a:lnTo>
                <a:lnTo>
                  <a:pt x="1781233" y="99200"/>
                </a:lnTo>
                <a:lnTo>
                  <a:pt x="1753758" y="65897"/>
                </a:lnTo>
                <a:lnTo>
                  <a:pt x="1720455" y="38422"/>
                </a:lnTo>
                <a:lnTo>
                  <a:pt x="1682228" y="17678"/>
                </a:lnTo>
                <a:lnTo>
                  <a:pt x="1639979" y="4570"/>
                </a:lnTo>
                <a:lnTo>
                  <a:pt x="159461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E8438495-B061-1AD6-916F-9C2070A4F0A4}"/>
              </a:ext>
            </a:extLst>
          </p:cNvPr>
          <p:cNvSpPr txBox="1"/>
          <p:nvPr/>
        </p:nvSpPr>
        <p:spPr>
          <a:xfrm>
            <a:off x="3660329" y="5406768"/>
            <a:ext cx="1940312" cy="1158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just">
              <a:lnSpc>
                <a:spcPct val="101600"/>
              </a:lnSpc>
              <a:spcBef>
                <a:spcPts val="95"/>
              </a:spcBef>
            </a:pPr>
            <a:r>
              <a:rPr lang="es-ES" sz="1400" b="1" dirty="0">
                <a:latin typeface="Tahoma"/>
                <a:cs typeface="Tahoma"/>
              </a:rPr>
              <a:t>19.135</a:t>
            </a:r>
            <a:r>
              <a:rPr lang="es-ES" sz="1200" dirty="0">
                <a:latin typeface="Tahoma"/>
                <a:cs typeface="Tahoma"/>
              </a:rPr>
              <a:t> Servicios</a:t>
            </a:r>
            <a:r>
              <a:rPr sz="1200" spc="2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de </a:t>
            </a:r>
            <a:r>
              <a:rPr sz="1200" dirty="0">
                <a:latin typeface="Tahoma"/>
                <a:cs typeface="Tahoma"/>
              </a:rPr>
              <a:t>Metrología</a:t>
            </a:r>
            <a:r>
              <a:rPr sz="1200" spc="25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Legal </a:t>
            </a:r>
            <a:r>
              <a:rPr lang="es-ES" sz="1200" spc="-10" dirty="0">
                <a:latin typeface="Tahoma"/>
                <a:cs typeface="Tahoma"/>
              </a:rPr>
              <a:t>que representa el 24,68% de los servicios programados en la gestión </a:t>
            </a:r>
            <a:r>
              <a:rPr sz="1200" dirty="0">
                <a:latin typeface="Tahoma"/>
                <a:cs typeface="Tahoma"/>
              </a:rPr>
              <a:t>para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la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defensa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de </a:t>
            </a:r>
            <a:r>
              <a:rPr sz="1200" dirty="0" err="1">
                <a:latin typeface="Tahoma"/>
                <a:cs typeface="Tahoma"/>
              </a:rPr>
              <a:t>los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-10" dirty="0" err="1">
                <a:latin typeface="Tahoma"/>
                <a:cs typeface="Tahoma"/>
              </a:rPr>
              <a:t>consumidores</a:t>
            </a:r>
            <a:r>
              <a:rPr lang="es-ES" sz="1200" spc="-10" dirty="0">
                <a:latin typeface="Tahoma"/>
                <a:cs typeface="Tahoma"/>
              </a:rPr>
              <a:t>.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29DB7598-E080-0427-2DCE-64C69CA82E70}"/>
              </a:ext>
            </a:extLst>
          </p:cNvPr>
          <p:cNvSpPr/>
          <p:nvPr/>
        </p:nvSpPr>
        <p:spPr>
          <a:xfrm>
            <a:off x="6173936" y="5061985"/>
            <a:ext cx="2234084" cy="1693869"/>
          </a:xfrm>
          <a:custGeom>
            <a:avLst/>
            <a:gdLst/>
            <a:ahLst/>
            <a:cxnLst/>
            <a:rect l="l" t="t" r="r" b="b"/>
            <a:pathLst>
              <a:path w="1597659" h="1569720">
                <a:moveTo>
                  <a:pt x="1335531" y="0"/>
                </a:moveTo>
                <a:lnTo>
                  <a:pt x="261620" y="0"/>
                </a:lnTo>
                <a:lnTo>
                  <a:pt x="214583" y="4213"/>
                </a:lnTo>
                <a:lnTo>
                  <a:pt x="170317" y="16363"/>
                </a:lnTo>
                <a:lnTo>
                  <a:pt x="129558" y="35710"/>
                </a:lnTo>
                <a:lnTo>
                  <a:pt x="93046" y="61517"/>
                </a:lnTo>
                <a:lnTo>
                  <a:pt x="61517" y="93046"/>
                </a:lnTo>
                <a:lnTo>
                  <a:pt x="35710" y="129558"/>
                </a:lnTo>
                <a:lnTo>
                  <a:pt x="16363" y="170317"/>
                </a:lnTo>
                <a:lnTo>
                  <a:pt x="4213" y="214583"/>
                </a:lnTo>
                <a:lnTo>
                  <a:pt x="0" y="261620"/>
                </a:lnTo>
                <a:lnTo>
                  <a:pt x="0" y="1308100"/>
                </a:lnTo>
                <a:lnTo>
                  <a:pt x="4213" y="1355126"/>
                </a:lnTo>
                <a:lnTo>
                  <a:pt x="16363" y="1399387"/>
                </a:lnTo>
                <a:lnTo>
                  <a:pt x="35710" y="1440144"/>
                </a:lnTo>
                <a:lnTo>
                  <a:pt x="61517" y="1476658"/>
                </a:lnTo>
                <a:lnTo>
                  <a:pt x="93046" y="1508189"/>
                </a:lnTo>
                <a:lnTo>
                  <a:pt x="129558" y="1534001"/>
                </a:lnTo>
                <a:lnTo>
                  <a:pt x="170317" y="1553352"/>
                </a:lnTo>
                <a:lnTo>
                  <a:pt x="214583" y="1565504"/>
                </a:lnTo>
                <a:lnTo>
                  <a:pt x="261620" y="1569720"/>
                </a:lnTo>
                <a:lnTo>
                  <a:pt x="1335531" y="1569720"/>
                </a:lnTo>
                <a:lnTo>
                  <a:pt x="1382568" y="1565504"/>
                </a:lnTo>
                <a:lnTo>
                  <a:pt x="1426834" y="1553352"/>
                </a:lnTo>
                <a:lnTo>
                  <a:pt x="1467593" y="1534001"/>
                </a:lnTo>
                <a:lnTo>
                  <a:pt x="1504105" y="1508189"/>
                </a:lnTo>
                <a:lnTo>
                  <a:pt x="1535634" y="1476658"/>
                </a:lnTo>
                <a:lnTo>
                  <a:pt x="1561441" y="1440144"/>
                </a:lnTo>
                <a:lnTo>
                  <a:pt x="1580788" y="1399387"/>
                </a:lnTo>
                <a:lnTo>
                  <a:pt x="1592938" y="1355126"/>
                </a:lnTo>
                <a:lnTo>
                  <a:pt x="1597152" y="1308100"/>
                </a:lnTo>
                <a:lnTo>
                  <a:pt x="1597152" y="261620"/>
                </a:lnTo>
                <a:lnTo>
                  <a:pt x="1592938" y="214583"/>
                </a:lnTo>
                <a:lnTo>
                  <a:pt x="1580788" y="170317"/>
                </a:lnTo>
                <a:lnTo>
                  <a:pt x="1561441" y="129558"/>
                </a:lnTo>
                <a:lnTo>
                  <a:pt x="1535634" y="93046"/>
                </a:lnTo>
                <a:lnTo>
                  <a:pt x="1504105" y="61517"/>
                </a:lnTo>
                <a:lnTo>
                  <a:pt x="1467593" y="35710"/>
                </a:lnTo>
                <a:lnTo>
                  <a:pt x="1426834" y="16363"/>
                </a:lnTo>
                <a:lnTo>
                  <a:pt x="1382568" y="4213"/>
                </a:lnTo>
                <a:lnTo>
                  <a:pt x="1335531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pPr marL="160020" marR="5080" indent="-1270" algn="just">
              <a:lnSpc>
                <a:spcPct val="101600"/>
              </a:lnSpc>
              <a:spcBef>
                <a:spcPts val="960"/>
              </a:spcBef>
            </a:pPr>
            <a:endParaRPr lang="es-ES" sz="1300" dirty="0">
              <a:latin typeface="Tahoma"/>
              <a:cs typeface="Tahoma"/>
            </a:endParaRPr>
          </a:p>
          <a:p>
            <a:pPr marL="160020" marR="5080" indent="-1270" algn="just">
              <a:lnSpc>
                <a:spcPct val="101600"/>
              </a:lnSpc>
              <a:spcBef>
                <a:spcPts val="960"/>
              </a:spcBef>
            </a:pPr>
            <a:r>
              <a:rPr lang="es-ES" sz="1400" b="1" dirty="0">
                <a:latin typeface="Tahoma"/>
                <a:cs typeface="Tahoma"/>
              </a:rPr>
              <a:t>1.200</a:t>
            </a:r>
            <a:r>
              <a:rPr lang="es-ES" sz="1200" dirty="0">
                <a:latin typeface="Tahoma"/>
                <a:cs typeface="Tahoma"/>
              </a:rPr>
              <a:t> Servicios</a:t>
            </a:r>
            <a:r>
              <a:rPr lang="es-ES" sz="1200" spc="35" dirty="0">
                <a:latin typeface="Tahoma"/>
                <a:cs typeface="Tahoma"/>
              </a:rPr>
              <a:t> </a:t>
            </a:r>
            <a:r>
              <a:rPr lang="es-ES" sz="1200" spc="-25" dirty="0">
                <a:latin typeface="Tahoma"/>
                <a:cs typeface="Tahoma"/>
              </a:rPr>
              <a:t>de </a:t>
            </a:r>
            <a:r>
              <a:rPr lang="es-ES" sz="1200" dirty="0">
                <a:latin typeface="Tahoma"/>
                <a:cs typeface="Tahoma"/>
              </a:rPr>
              <a:t>Acreditación</a:t>
            </a:r>
            <a:r>
              <a:rPr lang="es-ES" sz="1200" spc="30" dirty="0">
                <a:latin typeface="Tahoma"/>
                <a:cs typeface="Tahoma"/>
              </a:rPr>
              <a:t> </a:t>
            </a:r>
            <a:r>
              <a:rPr lang="es-ES" sz="1200" spc="-50" dirty="0">
                <a:latin typeface="Tahoma"/>
                <a:cs typeface="Tahoma"/>
              </a:rPr>
              <a:t>a </a:t>
            </a:r>
            <a:r>
              <a:rPr lang="es-ES" sz="1200" dirty="0">
                <a:latin typeface="Tahoma"/>
                <a:cs typeface="Tahoma"/>
              </a:rPr>
              <a:t>Organismos</a:t>
            </a:r>
            <a:r>
              <a:rPr lang="es-ES" sz="1200" spc="55" dirty="0">
                <a:latin typeface="Tahoma"/>
                <a:cs typeface="Tahoma"/>
              </a:rPr>
              <a:t> </a:t>
            </a:r>
            <a:r>
              <a:rPr lang="es-ES" sz="1200" spc="-25" dirty="0">
                <a:latin typeface="Tahoma"/>
                <a:cs typeface="Tahoma"/>
              </a:rPr>
              <a:t>de </a:t>
            </a:r>
            <a:r>
              <a:rPr lang="es-ES" sz="1200" dirty="0">
                <a:latin typeface="Tahoma"/>
                <a:cs typeface="Tahoma"/>
              </a:rPr>
              <a:t>Evaluación</a:t>
            </a:r>
            <a:r>
              <a:rPr lang="es-ES" sz="1200" spc="-30" dirty="0">
                <a:latin typeface="Tahoma"/>
                <a:cs typeface="Tahoma"/>
              </a:rPr>
              <a:t> </a:t>
            </a:r>
            <a:r>
              <a:rPr lang="es-ES" sz="1200" spc="-50" dirty="0">
                <a:latin typeface="Tahoma"/>
                <a:cs typeface="Tahoma"/>
              </a:rPr>
              <a:t>y </a:t>
            </a:r>
            <a:r>
              <a:rPr lang="es-ES" sz="1200" dirty="0">
                <a:latin typeface="Tahoma"/>
                <a:cs typeface="Tahoma"/>
              </a:rPr>
              <a:t>emisión</a:t>
            </a:r>
            <a:r>
              <a:rPr lang="es-ES" sz="1200" spc="50" dirty="0">
                <a:latin typeface="Tahoma"/>
                <a:cs typeface="Tahoma"/>
              </a:rPr>
              <a:t> </a:t>
            </a:r>
            <a:r>
              <a:rPr lang="es-ES" sz="1200" spc="-25" dirty="0">
                <a:latin typeface="Tahoma"/>
                <a:cs typeface="Tahoma"/>
              </a:rPr>
              <a:t>de </a:t>
            </a:r>
            <a:r>
              <a:rPr lang="es-ES" sz="1200" dirty="0">
                <a:latin typeface="Tahoma"/>
                <a:cs typeface="Tahoma"/>
              </a:rPr>
              <a:t>certificados</a:t>
            </a:r>
            <a:r>
              <a:rPr lang="es-ES" sz="1200" spc="35" dirty="0">
                <a:latin typeface="Tahoma"/>
                <a:cs typeface="Tahoma"/>
              </a:rPr>
              <a:t> </a:t>
            </a:r>
            <a:r>
              <a:rPr lang="es-ES" sz="1200" spc="-25" dirty="0">
                <a:latin typeface="Tahoma"/>
                <a:cs typeface="Tahoma"/>
              </a:rPr>
              <a:t>de </a:t>
            </a:r>
            <a:r>
              <a:rPr lang="es-ES" sz="1200" spc="-10" dirty="0">
                <a:latin typeface="Tahoma"/>
                <a:cs typeface="Tahoma"/>
              </a:rPr>
              <a:t>aceptación que representa el 24,68% de los servicios programados en la gestión.</a:t>
            </a:r>
            <a:endParaRPr lang="es-ES" sz="1200" dirty="0">
              <a:latin typeface="Tahoma"/>
              <a:cs typeface="Tahoma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34CBEBE4-2CA8-9943-7B8D-E64364963185}"/>
              </a:ext>
            </a:extLst>
          </p:cNvPr>
          <p:cNvSpPr txBox="1"/>
          <p:nvPr/>
        </p:nvSpPr>
        <p:spPr>
          <a:xfrm>
            <a:off x="8815864" y="4767816"/>
            <a:ext cx="1197610" cy="6418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s-ES" sz="2400" b="1" spc="-10" dirty="0">
                <a:latin typeface="Calibri"/>
                <a:cs typeface="Calibri"/>
              </a:rPr>
              <a:t>107.382</a:t>
            </a:r>
          </a:p>
          <a:p>
            <a:pPr marL="12700" algn="ctr">
              <a:spcBef>
                <a:spcPts val="105"/>
              </a:spcBef>
            </a:pPr>
            <a:r>
              <a:rPr lang="es-ES" sz="1600" b="1" spc="-10" dirty="0">
                <a:latin typeface="Calibri"/>
                <a:cs typeface="Calibri"/>
              </a:rPr>
              <a:t>Anual</a:t>
            </a: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D38232E1-1D20-6F92-9880-162501847F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08968" y="940874"/>
            <a:ext cx="5157174" cy="382797"/>
          </a:xfrm>
          <a:prstGeom prst="rect">
            <a:avLst/>
          </a:prstGeom>
        </p:spPr>
        <p:txBody>
          <a:bodyPr vert="horz" wrap="square" lIns="0" tIns="1333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SERVICIOS</a:t>
            </a:r>
            <a:r>
              <a:rPr sz="2400" b="1" spc="-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400" b="1" spc="-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1° TRIMESTRE </a:t>
            </a:r>
            <a:r>
              <a:rPr sz="2400" b="1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</a:t>
            </a:r>
            <a:r>
              <a:rPr lang="es-ES" sz="2400" b="1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sz="2400" b="1" spc="-2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ángulo redondeado 7">
            <a:extLst>
              <a:ext uri="{FF2B5EF4-FFF2-40B4-BE49-F238E27FC236}">
                <a16:creationId xmlns:a16="http://schemas.microsoft.com/office/drawing/2014/main" id="{878FF691-1BC2-5073-BBAF-A4429C1F152A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9" name="Imagen 4" descr="Logo-MDPRYA-Horizontal.jpg">
            <a:extLst>
              <a:ext uri="{FF2B5EF4-FFF2-40B4-BE49-F238E27FC236}">
                <a16:creationId xmlns:a16="http://schemas.microsoft.com/office/drawing/2014/main" id="{3A4E9327-98A2-CC9D-FCE3-148DCF2F6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" y="101903"/>
            <a:ext cx="2137331" cy="817558"/>
          </a:xfrm>
          <a:prstGeom prst="rect">
            <a:avLst/>
          </a:prstGeom>
        </p:spPr>
      </p:pic>
      <p:sp>
        <p:nvSpPr>
          <p:cNvPr id="33" name="object 10">
            <a:extLst>
              <a:ext uri="{FF2B5EF4-FFF2-40B4-BE49-F238E27FC236}">
                <a16:creationId xmlns:a16="http://schemas.microsoft.com/office/drawing/2014/main" id="{8DDFD66C-68DC-EDA5-043A-85F703D34F6A}"/>
              </a:ext>
            </a:extLst>
          </p:cNvPr>
          <p:cNvSpPr/>
          <p:nvPr/>
        </p:nvSpPr>
        <p:spPr>
          <a:xfrm>
            <a:off x="1161721" y="5175007"/>
            <a:ext cx="1984822" cy="1580848"/>
          </a:xfrm>
          <a:custGeom>
            <a:avLst/>
            <a:gdLst/>
            <a:ahLst/>
            <a:cxnLst/>
            <a:rect l="l" t="t" r="r" b="b"/>
            <a:pathLst>
              <a:path w="1819910" h="1350645">
                <a:moveTo>
                  <a:pt x="1594612" y="0"/>
                </a:moveTo>
                <a:lnTo>
                  <a:pt x="225044" y="0"/>
                </a:lnTo>
                <a:lnTo>
                  <a:pt x="179676" y="4570"/>
                </a:lnTo>
                <a:lnTo>
                  <a:pt x="137427" y="17678"/>
                </a:lnTo>
                <a:lnTo>
                  <a:pt x="99200" y="38422"/>
                </a:lnTo>
                <a:lnTo>
                  <a:pt x="65897" y="65897"/>
                </a:lnTo>
                <a:lnTo>
                  <a:pt x="38422" y="99200"/>
                </a:lnTo>
                <a:lnTo>
                  <a:pt x="17678" y="137427"/>
                </a:lnTo>
                <a:lnTo>
                  <a:pt x="4570" y="179676"/>
                </a:lnTo>
                <a:lnTo>
                  <a:pt x="0" y="225043"/>
                </a:lnTo>
                <a:lnTo>
                  <a:pt x="0" y="1125219"/>
                </a:lnTo>
                <a:lnTo>
                  <a:pt x="4570" y="1170572"/>
                </a:lnTo>
                <a:lnTo>
                  <a:pt x="17678" y="1212814"/>
                </a:lnTo>
                <a:lnTo>
                  <a:pt x="38422" y="1251041"/>
                </a:lnTo>
                <a:lnTo>
                  <a:pt x="65897" y="1284347"/>
                </a:lnTo>
                <a:lnTo>
                  <a:pt x="99200" y="1311828"/>
                </a:lnTo>
                <a:lnTo>
                  <a:pt x="137427" y="1332578"/>
                </a:lnTo>
                <a:lnTo>
                  <a:pt x="179676" y="1345691"/>
                </a:lnTo>
                <a:lnTo>
                  <a:pt x="225044" y="1350263"/>
                </a:lnTo>
                <a:lnTo>
                  <a:pt x="1594612" y="1350263"/>
                </a:lnTo>
                <a:lnTo>
                  <a:pt x="1639979" y="1345691"/>
                </a:lnTo>
                <a:lnTo>
                  <a:pt x="1682228" y="1332578"/>
                </a:lnTo>
                <a:lnTo>
                  <a:pt x="1720455" y="1311828"/>
                </a:lnTo>
                <a:lnTo>
                  <a:pt x="1753758" y="1284347"/>
                </a:lnTo>
                <a:lnTo>
                  <a:pt x="1781233" y="1251041"/>
                </a:lnTo>
                <a:lnTo>
                  <a:pt x="1801977" y="1212814"/>
                </a:lnTo>
                <a:lnTo>
                  <a:pt x="1815085" y="1170572"/>
                </a:lnTo>
                <a:lnTo>
                  <a:pt x="1819656" y="1125219"/>
                </a:lnTo>
                <a:lnTo>
                  <a:pt x="1819656" y="225043"/>
                </a:lnTo>
                <a:lnTo>
                  <a:pt x="1815085" y="179676"/>
                </a:lnTo>
                <a:lnTo>
                  <a:pt x="1801977" y="137427"/>
                </a:lnTo>
                <a:lnTo>
                  <a:pt x="1781233" y="99200"/>
                </a:lnTo>
                <a:lnTo>
                  <a:pt x="1753758" y="65897"/>
                </a:lnTo>
                <a:lnTo>
                  <a:pt x="1720455" y="38422"/>
                </a:lnTo>
                <a:lnTo>
                  <a:pt x="1682228" y="17678"/>
                </a:lnTo>
                <a:lnTo>
                  <a:pt x="1639979" y="4570"/>
                </a:lnTo>
                <a:lnTo>
                  <a:pt x="159461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pPr algn="just"/>
            <a:endParaRPr lang="es-ES" sz="1300" b="1" dirty="0">
              <a:latin typeface="Tahoma"/>
              <a:cs typeface="Tahoma"/>
            </a:endParaRPr>
          </a:p>
          <a:p>
            <a:pPr algn="just"/>
            <a:r>
              <a:rPr lang="es-ES" sz="1400" b="1" dirty="0">
                <a:latin typeface="Tahoma"/>
                <a:cs typeface="Tahoma"/>
              </a:rPr>
              <a:t>6.013</a:t>
            </a:r>
            <a:r>
              <a:rPr lang="es-ES" sz="1200" b="1" dirty="0">
                <a:latin typeface="Tahoma"/>
                <a:cs typeface="Tahoma"/>
              </a:rPr>
              <a:t> </a:t>
            </a:r>
            <a:r>
              <a:rPr lang="es-ES" sz="1200" dirty="0">
                <a:latin typeface="Tahoma"/>
                <a:cs typeface="Tahoma"/>
              </a:rPr>
              <a:t>Servicios</a:t>
            </a:r>
            <a:r>
              <a:rPr lang="es-ES" sz="1200" spc="25" dirty="0">
                <a:latin typeface="Tahoma"/>
                <a:cs typeface="Tahoma"/>
              </a:rPr>
              <a:t> </a:t>
            </a:r>
            <a:r>
              <a:rPr lang="es-ES" sz="1200" spc="-25" dirty="0">
                <a:latin typeface="Tahoma"/>
                <a:cs typeface="Tahoma"/>
              </a:rPr>
              <a:t>de </a:t>
            </a:r>
            <a:r>
              <a:rPr lang="es-ES" sz="1200" dirty="0">
                <a:latin typeface="Tahoma"/>
                <a:cs typeface="Tahoma"/>
              </a:rPr>
              <a:t>Metrología</a:t>
            </a:r>
            <a:r>
              <a:rPr lang="es-ES" sz="1200" spc="25" dirty="0">
                <a:latin typeface="Tahoma"/>
                <a:cs typeface="Tahoma"/>
              </a:rPr>
              <a:t> </a:t>
            </a:r>
            <a:r>
              <a:rPr lang="es-ES" sz="1200" spc="-10" dirty="0">
                <a:latin typeface="Tahoma"/>
                <a:cs typeface="Tahoma"/>
              </a:rPr>
              <a:t>Industrial que representa el 23,3% de los servicios programados en la gestión </a:t>
            </a:r>
            <a:r>
              <a:rPr lang="es-ES" sz="1200" dirty="0">
                <a:latin typeface="Tahoma"/>
                <a:cs typeface="Tahoma"/>
              </a:rPr>
              <a:t>para atender</a:t>
            </a:r>
            <a:r>
              <a:rPr lang="es-ES" sz="1200" spc="5" dirty="0">
                <a:latin typeface="Tahoma"/>
                <a:cs typeface="Tahoma"/>
              </a:rPr>
              <a:t> </a:t>
            </a:r>
            <a:r>
              <a:rPr lang="es-ES" sz="1200" spc="-25" dirty="0">
                <a:latin typeface="Tahoma"/>
                <a:cs typeface="Tahoma"/>
              </a:rPr>
              <a:t>los </a:t>
            </a:r>
            <a:r>
              <a:rPr lang="es-ES" sz="1200" dirty="0">
                <a:latin typeface="Tahoma"/>
                <a:cs typeface="Tahoma"/>
              </a:rPr>
              <a:t>requerimientos de</a:t>
            </a:r>
            <a:r>
              <a:rPr lang="es-ES" sz="1200" spc="65" dirty="0">
                <a:latin typeface="Tahoma"/>
                <a:cs typeface="Tahoma"/>
              </a:rPr>
              <a:t> </a:t>
            </a:r>
            <a:r>
              <a:rPr lang="es-ES" sz="1200" spc="-25" dirty="0">
                <a:latin typeface="Tahoma"/>
                <a:cs typeface="Tahoma"/>
              </a:rPr>
              <a:t>los </a:t>
            </a:r>
            <a:r>
              <a:rPr lang="es-ES" sz="1200" dirty="0">
                <a:latin typeface="Tahoma"/>
                <a:cs typeface="Tahoma"/>
              </a:rPr>
              <a:t>sectores</a:t>
            </a:r>
            <a:r>
              <a:rPr lang="es-ES" sz="1200" spc="25" dirty="0">
                <a:latin typeface="Tahoma"/>
                <a:cs typeface="Tahoma"/>
              </a:rPr>
              <a:t> </a:t>
            </a:r>
            <a:r>
              <a:rPr lang="es-ES" sz="1200" spc="-10" dirty="0">
                <a:latin typeface="Tahoma"/>
                <a:cs typeface="Tahoma"/>
              </a:rPr>
              <a:t>productivos.</a:t>
            </a:r>
            <a:endParaRPr sz="1200" dirty="0"/>
          </a:p>
        </p:txBody>
      </p:sp>
      <p:sp>
        <p:nvSpPr>
          <p:cNvPr id="50" name="object 5">
            <a:extLst>
              <a:ext uri="{FF2B5EF4-FFF2-40B4-BE49-F238E27FC236}">
                <a16:creationId xmlns:a16="http://schemas.microsoft.com/office/drawing/2014/main" id="{73AE91D6-075A-8E34-FDE6-EC9103653322}"/>
              </a:ext>
            </a:extLst>
          </p:cNvPr>
          <p:cNvSpPr/>
          <p:nvPr/>
        </p:nvSpPr>
        <p:spPr>
          <a:xfrm>
            <a:off x="3445499" y="2218483"/>
            <a:ext cx="2259452" cy="2754059"/>
          </a:xfrm>
          <a:custGeom>
            <a:avLst/>
            <a:gdLst/>
            <a:ahLst/>
            <a:cxnLst/>
            <a:rect l="l" t="t" r="r" b="b"/>
            <a:pathLst>
              <a:path w="2051685" h="802005">
                <a:moveTo>
                  <a:pt x="2051304" y="0"/>
                </a:moveTo>
                <a:lnTo>
                  <a:pt x="133604" y="0"/>
                </a:lnTo>
                <a:lnTo>
                  <a:pt x="91374" y="6811"/>
                </a:lnTo>
                <a:lnTo>
                  <a:pt x="54699" y="25777"/>
                </a:lnTo>
                <a:lnTo>
                  <a:pt x="25777" y="54699"/>
                </a:lnTo>
                <a:lnTo>
                  <a:pt x="6811" y="91374"/>
                </a:lnTo>
                <a:lnTo>
                  <a:pt x="0" y="133603"/>
                </a:lnTo>
                <a:lnTo>
                  <a:pt x="0" y="801624"/>
                </a:lnTo>
                <a:lnTo>
                  <a:pt x="1917700" y="801624"/>
                </a:lnTo>
                <a:lnTo>
                  <a:pt x="1959929" y="794812"/>
                </a:lnTo>
                <a:lnTo>
                  <a:pt x="1996604" y="775846"/>
                </a:lnTo>
                <a:lnTo>
                  <a:pt x="2025526" y="746924"/>
                </a:lnTo>
                <a:lnTo>
                  <a:pt x="2044492" y="710249"/>
                </a:lnTo>
                <a:lnTo>
                  <a:pt x="2051304" y="668020"/>
                </a:lnTo>
                <a:lnTo>
                  <a:pt x="205130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298450" indent="-285750" algn="just">
              <a:lnSpc>
                <a:spcPts val="1735"/>
              </a:lnSpc>
              <a:buFont typeface="Arial" panose="020B0604020202020204" pitchFamily="34" charset="0"/>
              <a:buChar char="•"/>
            </a:pPr>
            <a:endParaRPr lang="es-BO" sz="1800" b="1" spc="-10" dirty="0">
              <a:cs typeface="Tahoma"/>
            </a:endParaRPr>
          </a:p>
          <a:p>
            <a:pPr marL="298450" indent="-285750" algn="just">
              <a:lnSpc>
                <a:spcPts val="1735"/>
              </a:lnSpc>
              <a:buFont typeface="Arial" panose="020B0604020202020204" pitchFamily="34" charset="0"/>
              <a:buChar char="•"/>
            </a:pPr>
            <a:r>
              <a:rPr lang="es-BO" sz="1800" b="1" spc="-10" dirty="0">
                <a:cs typeface="Tahoma"/>
              </a:rPr>
              <a:t>16.422 </a:t>
            </a:r>
            <a:r>
              <a:rPr lang="es-BO" sz="1800" spc="-10" dirty="0">
                <a:cs typeface="Tahoma"/>
              </a:rPr>
              <a:t>Verificaciones</a:t>
            </a:r>
          </a:p>
          <a:p>
            <a:pPr marL="12700" algn="just">
              <a:lnSpc>
                <a:spcPts val="1735"/>
              </a:lnSpc>
            </a:pPr>
            <a:endParaRPr lang="es-BO" sz="1800" dirty="0">
              <a:cs typeface="Tahoma"/>
            </a:endParaRPr>
          </a:p>
          <a:p>
            <a:pPr marL="298450" indent="-285750" algn="just">
              <a:lnSpc>
                <a:spcPts val="1735"/>
              </a:lnSpc>
              <a:buFont typeface="Arial" panose="020B0604020202020204" pitchFamily="34" charset="0"/>
              <a:buChar char="•"/>
            </a:pPr>
            <a:r>
              <a:rPr lang="es-BO" sz="1800" b="1" spc="-10" dirty="0">
                <a:cs typeface="Tahoma"/>
              </a:rPr>
              <a:t>2.713 </a:t>
            </a:r>
            <a:r>
              <a:rPr lang="es-BO" sz="1800" spc="-10" dirty="0">
                <a:cs typeface="Tahoma"/>
              </a:rPr>
              <a:t>Inspecciones.</a:t>
            </a:r>
          </a:p>
          <a:p>
            <a:pPr marL="12700" algn="just">
              <a:lnSpc>
                <a:spcPts val="1735"/>
              </a:lnSpc>
            </a:pPr>
            <a:endParaRPr lang="es-BO" sz="1800" spc="-10" dirty="0">
              <a:cs typeface="Tahoma"/>
            </a:endParaRPr>
          </a:p>
          <a:p>
            <a:pPr marL="298450" indent="-285750" algn="just">
              <a:lnSpc>
                <a:spcPts val="1735"/>
              </a:lnSpc>
              <a:buFont typeface="Arial" panose="020B0604020202020204" pitchFamily="34" charset="0"/>
              <a:buChar char="•"/>
            </a:pPr>
            <a:r>
              <a:rPr lang="es-ES" sz="1800" b="1" dirty="0">
                <a:cs typeface="Tahoma"/>
              </a:rPr>
              <a:t>41 </a:t>
            </a:r>
            <a:r>
              <a:rPr lang="es-ES" sz="1800" spc="-10" dirty="0">
                <a:cs typeface="Tahoma"/>
              </a:rPr>
              <a:t>Certificados </a:t>
            </a:r>
            <a:r>
              <a:rPr lang="es-ES" sz="1800" dirty="0">
                <a:cs typeface="Tahoma"/>
              </a:rPr>
              <a:t>de</a:t>
            </a:r>
            <a:r>
              <a:rPr lang="es-ES" sz="1800" spc="-20" dirty="0">
                <a:cs typeface="Tahoma"/>
              </a:rPr>
              <a:t> </a:t>
            </a:r>
            <a:r>
              <a:rPr lang="es-ES" sz="1800" spc="-10" dirty="0">
                <a:cs typeface="Tahoma"/>
              </a:rPr>
              <a:t>cumplimiento </a:t>
            </a:r>
            <a:r>
              <a:rPr lang="es-ES" sz="1800" dirty="0">
                <a:cs typeface="Tahoma"/>
              </a:rPr>
              <a:t>de</a:t>
            </a:r>
            <a:r>
              <a:rPr lang="es-ES" sz="1800" spc="-20" dirty="0">
                <a:cs typeface="Tahoma"/>
              </a:rPr>
              <a:t> </a:t>
            </a:r>
            <a:r>
              <a:rPr lang="es-ES" sz="1800" spc="-25" dirty="0">
                <a:cs typeface="Tahoma"/>
              </a:rPr>
              <a:t>RT.</a:t>
            </a:r>
          </a:p>
          <a:p>
            <a:pPr marL="12700" algn="just">
              <a:lnSpc>
                <a:spcPts val="1735"/>
              </a:lnSpc>
            </a:pPr>
            <a:endParaRPr lang="es-ES" sz="1800" spc="-25" dirty="0">
              <a:cs typeface="Tahoma"/>
            </a:endParaRPr>
          </a:p>
          <a:p>
            <a:pPr marL="12700" algn="just">
              <a:lnSpc>
                <a:spcPts val="1735"/>
              </a:lnSpc>
            </a:pPr>
            <a:endParaRPr lang="es-ES" sz="1800" dirty="0">
              <a:cs typeface="Tahoma"/>
            </a:endParaRPr>
          </a:p>
          <a:p>
            <a:pPr marL="12700" algn="just">
              <a:lnSpc>
                <a:spcPts val="1735"/>
              </a:lnSpc>
            </a:pPr>
            <a:endParaRPr lang="es-ES" sz="1800" dirty="0"/>
          </a:p>
          <a:p>
            <a:endParaRPr dirty="0"/>
          </a:p>
        </p:txBody>
      </p:sp>
      <p:sp>
        <p:nvSpPr>
          <p:cNvPr id="51" name="object 6">
            <a:extLst>
              <a:ext uri="{FF2B5EF4-FFF2-40B4-BE49-F238E27FC236}">
                <a16:creationId xmlns:a16="http://schemas.microsoft.com/office/drawing/2014/main" id="{390870E0-9BF5-1534-6982-4E78FFEE3D77}"/>
              </a:ext>
            </a:extLst>
          </p:cNvPr>
          <p:cNvSpPr txBox="1"/>
          <p:nvPr/>
        </p:nvSpPr>
        <p:spPr>
          <a:xfrm>
            <a:off x="3346478" y="1819476"/>
            <a:ext cx="191077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s-ES" sz="2000" b="1" dirty="0">
                <a:latin typeface="Tahoma"/>
                <a:cs typeface="Tahoma"/>
              </a:rPr>
              <a:t>DML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52" name="object 5">
            <a:extLst>
              <a:ext uri="{FF2B5EF4-FFF2-40B4-BE49-F238E27FC236}">
                <a16:creationId xmlns:a16="http://schemas.microsoft.com/office/drawing/2014/main" id="{CD20ADFC-6ACC-8152-39F4-247F0AEF79B9}"/>
              </a:ext>
            </a:extLst>
          </p:cNvPr>
          <p:cNvSpPr/>
          <p:nvPr/>
        </p:nvSpPr>
        <p:spPr>
          <a:xfrm>
            <a:off x="6092803" y="2159142"/>
            <a:ext cx="2549391" cy="2538372"/>
          </a:xfrm>
          <a:custGeom>
            <a:avLst/>
            <a:gdLst/>
            <a:ahLst/>
            <a:cxnLst/>
            <a:rect l="l" t="t" r="r" b="b"/>
            <a:pathLst>
              <a:path w="2051685" h="802005">
                <a:moveTo>
                  <a:pt x="2051304" y="0"/>
                </a:moveTo>
                <a:lnTo>
                  <a:pt x="133604" y="0"/>
                </a:lnTo>
                <a:lnTo>
                  <a:pt x="91374" y="6811"/>
                </a:lnTo>
                <a:lnTo>
                  <a:pt x="54699" y="25777"/>
                </a:lnTo>
                <a:lnTo>
                  <a:pt x="25777" y="54699"/>
                </a:lnTo>
                <a:lnTo>
                  <a:pt x="6811" y="91374"/>
                </a:lnTo>
                <a:lnTo>
                  <a:pt x="0" y="133603"/>
                </a:lnTo>
                <a:lnTo>
                  <a:pt x="0" y="801624"/>
                </a:lnTo>
                <a:lnTo>
                  <a:pt x="1917700" y="801624"/>
                </a:lnTo>
                <a:lnTo>
                  <a:pt x="1959929" y="794812"/>
                </a:lnTo>
                <a:lnTo>
                  <a:pt x="1996604" y="775846"/>
                </a:lnTo>
                <a:lnTo>
                  <a:pt x="2025526" y="746924"/>
                </a:lnTo>
                <a:lnTo>
                  <a:pt x="2044492" y="710249"/>
                </a:lnTo>
                <a:lnTo>
                  <a:pt x="2051304" y="668020"/>
                </a:lnTo>
                <a:lnTo>
                  <a:pt x="205130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12700" algn="ctr">
              <a:lnSpc>
                <a:spcPts val="1735"/>
              </a:lnSpc>
              <a:spcBef>
                <a:spcPts val="15"/>
              </a:spcBef>
            </a:pPr>
            <a:endParaRPr lang="es-ES" sz="1800" b="1" dirty="0">
              <a:cs typeface="Tahoma"/>
            </a:endParaRPr>
          </a:p>
          <a:p>
            <a:pPr marL="12700" algn="ctr">
              <a:lnSpc>
                <a:spcPts val="1735"/>
              </a:lnSpc>
              <a:spcBef>
                <a:spcPts val="15"/>
              </a:spcBef>
            </a:pPr>
            <a:endParaRPr lang="es-ES" sz="1800" b="1" dirty="0">
              <a:cs typeface="Tahoma"/>
            </a:endParaRPr>
          </a:p>
          <a:p>
            <a:pPr marL="298450" indent="-285750" algn="just">
              <a:lnSpc>
                <a:spcPts val="1735"/>
              </a:lnSpc>
              <a:buFont typeface="Arial" panose="020B0604020202020204" pitchFamily="34" charset="0"/>
              <a:buChar char="•"/>
            </a:pPr>
            <a:endParaRPr lang="es-BO" sz="1800" spc="-10" dirty="0">
              <a:cs typeface="Tahoma"/>
            </a:endParaRPr>
          </a:p>
          <a:p>
            <a:pPr marL="298450" indent="-285750" algn="just">
              <a:lnSpc>
                <a:spcPts val="1735"/>
              </a:lnSpc>
              <a:buFont typeface="Arial" panose="020B0604020202020204" pitchFamily="34" charset="0"/>
              <a:buChar char="•"/>
            </a:pPr>
            <a:r>
              <a:rPr lang="es-ES" sz="1800" b="1" spc="-10" dirty="0">
                <a:cs typeface="Tahoma"/>
              </a:rPr>
              <a:t>8</a:t>
            </a:r>
            <a:r>
              <a:rPr lang="es-ES" sz="1800" spc="-10" dirty="0">
                <a:cs typeface="Tahoma"/>
              </a:rPr>
              <a:t> Organismos acreditados.</a:t>
            </a:r>
          </a:p>
          <a:p>
            <a:pPr marL="12700" algn="just">
              <a:lnSpc>
                <a:spcPts val="1735"/>
              </a:lnSpc>
            </a:pPr>
            <a:endParaRPr lang="es-ES" sz="1800" spc="-10" dirty="0">
              <a:cs typeface="Tahoma"/>
            </a:endParaRPr>
          </a:p>
          <a:p>
            <a:pPr marL="298450" indent="-285750" algn="just">
              <a:lnSpc>
                <a:spcPts val="1735"/>
              </a:lnSpc>
              <a:buFont typeface="Arial" panose="020B0604020202020204" pitchFamily="34" charset="0"/>
              <a:buChar char="•"/>
            </a:pPr>
            <a:r>
              <a:rPr lang="es-BO" sz="1800" b="1" spc="-10" dirty="0">
                <a:cs typeface="Tahoma"/>
              </a:rPr>
              <a:t>907 </a:t>
            </a:r>
            <a:r>
              <a:rPr lang="es-BO" sz="1800" spc="-10" dirty="0">
                <a:cs typeface="Tahoma"/>
              </a:rPr>
              <a:t>Certificaciones de aceptación</a:t>
            </a:r>
            <a:r>
              <a:rPr lang="es-BO" sz="1800" b="1" spc="-10" dirty="0">
                <a:cs typeface="Tahoma"/>
              </a:rPr>
              <a:t>.</a:t>
            </a:r>
          </a:p>
          <a:p>
            <a:pPr marL="12700" algn="just">
              <a:lnSpc>
                <a:spcPts val="1735"/>
              </a:lnSpc>
            </a:pPr>
            <a:endParaRPr lang="es-BO" sz="1800" spc="-10" dirty="0">
              <a:cs typeface="Tahoma"/>
            </a:endParaRPr>
          </a:p>
          <a:p>
            <a:pPr marL="298450" indent="-285750" algn="just">
              <a:lnSpc>
                <a:spcPts val="1735"/>
              </a:lnSpc>
              <a:buFont typeface="Arial" panose="020B0604020202020204" pitchFamily="34" charset="0"/>
              <a:buChar char="•"/>
            </a:pPr>
            <a:r>
              <a:rPr lang="es-ES" sz="1800" b="1" dirty="0">
                <a:cs typeface="Tahoma"/>
              </a:rPr>
              <a:t>285  </a:t>
            </a:r>
            <a:r>
              <a:rPr lang="es-ES" sz="1800" spc="-10" dirty="0">
                <a:cs typeface="Tahoma"/>
              </a:rPr>
              <a:t>Personas capacitadas</a:t>
            </a:r>
            <a:r>
              <a:rPr lang="es-ES" sz="1800" spc="-25" dirty="0">
                <a:cs typeface="Tahoma"/>
              </a:rPr>
              <a:t>.</a:t>
            </a:r>
          </a:p>
          <a:p>
            <a:pPr marL="298450" indent="-285750" algn="just">
              <a:lnSpc>
                <a:spcPts val="1735"/>
              </a:lnSpc>
              <a:buFont typeface="Arial" panose="020B0604020202020204" pitchFamily="34" charset="0"/>
              <a:buChar char="•"/>
            </a:pPr>
            <a:endParaRPr lang="es-ES" sz="1800" dirty="0">
              <a:cs typeface="Tahoma"/>
            </a:endParaRPr>
          </a:p>
          <a:p>
            <a:pPr marL="12700" algn="just">
              <a:lnSpc>
                <a:spcPts val="1735"/>
              </a:lnSpc>
            </a:pPr>
            <a:endParaRPr lang="es-ES" sz="1800" dirty="0"/>
          </a:p>
          <a:p>
            <a:endParaRPr dirty="0"/>
          </a:p>
        </p:txBody>
      </p:sp>
      <p:sp>
        <p:nvSpPr>
          <p:cNvPr id="53" name="object 6">
            <a:extLst>
              <a:ext uri="{FF2B5EF4-FFF2-40B4-BE49-F238E27FC236}">
                <a16:creationId xmlns:a16="http://schemas.microsoft.com/office/drawing/2014/main" id="{F2A9BB73-F461-56D7-2A29-2632B984E66E}"/>
              </a:ext>
            </a:extLst>
          </p:cNvPr>
          <p:cNvSpPr txBox="1"/>
          <p:nvPr/>
        </p:nvSpPr>
        <p:spPr>
          <a:xfrm>
            <a:off x="6128298" y="1962899"/>
            <a:ext cx="191077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s-ES" sz="2000" b="1" dirty="0">
                <a:latin typeface="Tahoma"/>
                <a:cs typeface="Tahoma"/>
              </a:rPr>
              <a:t>DTA</a:t>
            </a:r>
            <a:endParaRPr sz="2000" b="1" dirty="0">
              <a:latin typeface="Tahoma"/>
              <a:cs typeface="Tahoma"/>
            </a:endParaRPr>
          </a:p>
        </p:txBody>
      </p:sp>
      <p:sp>
        <p:nvSpPr>
          <p:cNvPr id="54" name="Flecha: a la derecha 53">
            <a:extLst>
              <a:ext uri="{FF2B5EF4-FFF2-40B4-BE49-F238E27FC236}">
                <a16:creationId xmlns:a16="http://schemas.microsoft.com/office/drawing/2014/main" id="{021884AB-BE36-95EC-6AD8-153592266C14}"/>
              </a:ext>
            </a:extLst>
          </p:cNvPr>
          <p:cNvSpPr/>
          <p:nvPr/>
        </p:nvSpPr>
        <p:spPr>
          <a:xfrm>
            <a:off x="1072826" y="4700912"/>
            <a:ext cx="7569368" cy="4846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" name="object 29">
            <a:extLst>
              <a:ext uri="{FF2B5EF4-FFF2-40B4-BE49-F238E27FC236}">
                <a16:creationId xmlns:a16="http://schemas.microsoft.com/office/drawing/2014/main" id="{71626487-4E82-F493-BC37-F91ABBDAD398}"/>
              </a:ext>
            </a:extLst>
          </p:cNvPr>
          <p:cNvSpPr txBox="1"/>
          <p:nvPr/>
        </p:nvSpPr>
        <p:spPr>
          <a:xfrm>
            <a:off x="45254" y="4515182"/>
            <a:ext cx="1197610" cy="11471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s-ES" sz="2400" b="1" spc="-10" dirty="0">
                <a:latin typeface="Calibri"/>
                <a:cs typeface="Calibri"/>
              </a:rPr>
              <a:t>26.348</a:t>
            </a:r>
          </a:p>
          <a:p>
            <a:pPr marL="12700">
              <a:spcBef>
                <a:spcPts val="105"/>
              </a:spcBef>
            </a:pPr>
            <a:r>
              <a:rPr lang="es-ES" sz="1600" b="1" spc="-10" dirty="0">
                <a:latin typeface="Calibri"/>
                <a:cs typeface="Calibri"/>
              </a:rPr>
              <a:t>1°Trimestre</a:t>
            </a:r>
          </a:p>
          <a:p>
            <a:pPr marL="12700">
              <a:spcBef>
                <a:spcPts val="105"/>
              </a:spcBef>
            </a:pPr>
            <a:r>
              <a:rPr lang="es-ES" sz="1600" b="1" spc="-10" dirty="0">
                <a:latin typeface="Calibri"/>
                <a:cs typeface="Calibri"/>
              </a:rPr>
              <a:t>24.373 Programado</a:t>
            </a:r>
          </a:p>
        </p:txBody>
      </p:sp>
    </p:spTree>
    <p:extLst>
      <p:ext uri="{BB962C8B-B14F-4D97-AF65-F5344CB8AC3E}">
        <p14:creationId xmlns:p14="http://schemas.microsoft.com/office/powerpoint/2010/main" val="2897250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7887" y="1937766"/>
            <a:ext cx="3787140" cy="453390"/>
          </a:xfrm>
          <a:prstGeom prst="rect">
            <a:avLst/>
          </a:prstGeom>
        </p:spPr>
        <p:txBody>
          <a:bodyPr vert="horz" wrap="square" lIns="0" tIns="1333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chemeClr val="tx1"/>
                </a:solidFill>
              </a:rPr>
              <a:t>Servicios</a:t>
            </a:r>
            <a:r>
              <a:rPr spc="-7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con</a:t>
            </a:r>
            <a:r>
              <a:rPr spc="-30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Calidad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33355" y="5400688"/>
            <a:ext cx="1210056" cy="45461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10767" y="4179189"/>
            <a:ext cx="24028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latin typeface="Century Gothic"/>
                <a:cs typeface="Century Gothic"/>
              </a:rPr>
              <a:t>Metrología</a:t>
            </a:r>
            <a:r>
              <a:rPr sz="1200" b="1" spc="-6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Industrial</a:t>
            </a:r>
            <a:r>
              <a:rPr sz="1200" b="1" spc="-3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y</a:t>
            </a:r>
            <a:r>
              <a:rPr sz="1200" b="1" spc="-35" dirty="0">
                <a:latin typeface="Century Gothic"/>
                <a:cs typeface="Century Gothic"/>
              </a:rPr>
              <a:t> </a:t>
            </a:r>
            <a:r>
              <a:rPr sz="1200" b="1" spc="-10" dirty="0">
                <a:latin typeface="Century Gothic"/>
                <a:cs typeface="Century Gothic"/>
              </a:rPr>
              <a:t>Científica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4640" y="4380190"/>
            <a:ext cx="270896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algn="just">
              <a:spcBef>
                <a:spcPts val="100"/>
              </a:spcBef>
            </a:pPr>
            <a:r>
              <a:rPr lang="es-ES" sz="1200" dirty="0">
                <a:latin typeface="Century Gothic"/>
                <a:cs typeface="Century Gothic"/>
              </a:rPr>
              <a:t>Se realizan l</a:t>
            </a:r>
            <a:r>
              <a:rPr sz="1200" dirty="0">
                <a:latin typeface="Century Gothic"/>
                <a:cs typeface="Century Gothic"/>
              </a:rPr>
              <a:t>as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acciones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para</a:t>
            </a:r>
            <a:r>
              <a:rPr sz="1200" spc="-35" dirty="0">
                <a:latin typeface="Century Gothic"/>
                <a:cs typeface="Century Gothic"/>
              </a:rPr>
              <a:t> </a:t>
            </a:r>
            <a:r>
              <a:rPr lang="es-ES" sz="1200" spc="-35" dirty="0">
                <a:latin typeface="Century Gothic"/>
                <a:cs typeface="Century Gothic"/>
              </a:rPr>
              <a:t>mantener 5 reconocimientos y la </a:t>
            </a:r>
            <a:r>
              <a:rPr lang="es-ES" sz="1200" dirty="0">
                <a:latin typeface="Century Gothic"/>
                <a:cs typeface="Century Gothic"/>
              </a:rPr>
              <a:t>defensa de </a:t>
            </a:r>
            <a:r>
              <a:rPr sz="1200" spc="-55" dirty="0">
                <a:latin typeface="Century Gothic"/>
                <a:cs typeface="Century Gothic"/>
              </a:rPr>
              <a:t> </a:t>
            </a:r>
            <a:r>
              <a:rPr lang="es-ES" sz="1200" spc="-55" dirty="0">
                <a:latin typeface="Century Gothic"/>
                <a:cs typeface="Century Gothic"/>
              </a:rPr>
              <a:t>2</a:t>
            </a:r>
            <a:r>
              <a:rPr lang="es-ES" sz="1200" spc="-25" dirty="0">
                <a:latin typeface="Century Gothic"/>
                <a:cs typeface="Century Gothic"/>
              </a:rPr>
              <a:t> </a:t>
            </a:r>
            <a:r>
              <a:rPr sz="1200" dirty="0" err="1">
                <a:latin typeface="Century Gothic"/>
                <a:cs typeface="Century Gothic"/>
              </a:rPr>
              <a:t>reconocimiento</a:t>
            </a:r>
            <a:r>
              <a:rPr lang="es-ES" sz="1200" dirty="0">
                <a:latin typeface="Century Gothic"/>
                <a:cs typeface="Century Gothic"/>
              </a:rPr>
              <a:t>s</a:t>
            </a:r>
            <a:r>
              <a:rPr sz="1200" spc="-70" dirty="0">
                <a:latin typeface="Century Gothic"/>
                <a:cs typeface="Century Gothic"/>
              </a:rPr>
              <a:t> </a:t>
            </a:r>
            <a:r>
              <a:rPr lang="es-ES" sz="1200" spc="-10" dirty="0">
                <a:latin typeface="Century Gothic"/>
                <a:cs typeface="Century Gothic"/>
              </a:rPr>
              <a:t>nuevos: </a:t>
            </a:r>
            <a:r>
              <a:rPr sz="1200" b="1" dirty="0" err="1">
                <a:latin typeface="Century Gothic"/>
                <a:cs typeface="Century Gothic"/>
              </a:rPr>
              <a:t>Longitud</a:t>
            </a:r>
            <a:r>
              <a:rPr sz="1200" b="1" dirty="0">
                <a:latin typeface="Century Gothic"/>
                <a:cs typeface="Century Gothic"/>
              </a:rPr>
              <a:t> </a:t>
            </a:r>
            <a:r>
              <a:rPr lang="es-ES" sz="1200" b="1" dirty="0">
                <a:latin typeface="Century Gothic"/>
                <a:cs typeface="Century Gothic"/>
              </a:rPr>
              <a:t>de </a:t>
            </a:r>
            <a:r>
              <a:rPr sz="1200" b="1" dirty="0" err="1">
                <a:latin typeface="Century Gothic"/>
                <a:cs typeface="Century Gothic"/>
              </a:rPr>
              <a:t>Bloques</a:t>
            </a:r>
            <a:r>
              <a:rPr sz="1200" b="1" spc="-70" dirty="0">
                <a:latin typeface="Century Gothic"/>
                <a:cs typeface="Century Gothic"/>
              </a:rPr>
              <a:t> </a:t>
            </a:r>
            <a:r>
              <a:rPr sz="1200" b="1" spc="-10" dirty="0" err="1">
                <a:latin typeface="Century Gothic"/>
                <a:cs typeface="Century Gothic"/>
              </a:rPr>
              <a:t>patrón</a:t>
            </a:r>
            <a:r>
              <a:rPr lang="es-ES" sz="1200" b="1" spc="-10" dirty="0">
                <a:latin typeface="Century Gothic"/>
                <a:cs typeface="Century Gothic"/>
              </a:rPr>
              <a:t> </a:t>
            </a:r>
            <a:r>
              <a:rPr sz="1200" dirty="0" err="1">
                <a:latin typeface="Century Gothic"/>
                <a:cs typeface="Century Gothic"/>
              </a:rPr>
              <a:t>evaluación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interna</a:t>
            </a:r>
            <a:r>
              <a:rPr sz="1200" spc="-3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y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spc="-10" dirty="0">
                <a:latin typeface="Century Gothic"/>
                <a:cs typeface="Century Gothic"/>
              </a:rPr>
              <a:t>evaluación </a:t>
            </a:r>
            <a:r>
              <a:rPr sz="1200" spc="-25" dirty="0">
                <a:latin typeface="Century Gothic"/>
                <a:cs typeface="Century Gothic"/>
              </a:rPr>
              <a:t>Par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3466" y="4188712"/>
            <a:ext cx="236855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055">
              <a:spcBef>
                <a:spcPts val="100"/>
              </a:spcBef>
            </a:pPr>
            <a:r>
              <a:rPr sz="1200" b="1" dirty="0">
                <a:latin typeface="Century Gothic"/>
                <a:cs typeface="Century Gothic"/>
              </a:rPr>
              <a:t>Metrología</a:t>
            </a:r>
            <a:r>
              <a:rPr sz="1200" b="1" spc="-70" dirty="0">
                <a:latin typeface="Century Gothic"/>
                <a:cs typeface="Century Gothic"/>
              </a:rPr>
              <a:t> </a:t>
            </a:r>
            <a:r>
              <a:rPr sz="1200" b="1" spc="-10" dirty="0">
                <a:latin typeface="Century Gothic"/>
                <a:cs typeface="Century Gothic"/>
              </a:rPr>
              <a:t>Legal</a:t>
            </a:r>
            <a:endParaRPr sz="1200" dirty="0">
              <a:latin typeface="Century Gothic"/>
              <a:cs typeface="Century Gothic"/>
            </a:endParaRPr>
          </a:p>
          <a:p>
            <a:pPr lvl="0"/>
            <a:r>
              <a:rPr lang="es-BO" sz="1200" dirty="0">
                <a:latin typeface="Century Gothic"/>
              </a:rPr>
              <a:t>Reglamentación técnica de: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BO" sz="1200" dirty="0">
                <a:latin typeface="Century Gothic"/>
              </a:rPr>
              <a:t>Medidores de agua.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BO" sz="1200" dirty="0">
                <a:latin typeface="Century Gothic"/>
              </a:rPr>
              <a:t>Balanzas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BO" sz="1200" dirty="0">
                <a:latin typeface="Century Gothic"/>
              </a:rPr>
              <a:t>Lámparas LED.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2331" y="5675971"/>
            <a:ext cx="1179576" cy="84734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12187" y="5715468"/>
            <a:ext cx="1210056" cy="84429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050037" y="2907792"/>
            <a:ext cx="2585085" cy="1240790"/>
          </a:xfrm>
          <a:custGeom>
            <a:avLst/>
            <a:gdLst/>
            <a:ahLst/>
            <a:cxnLst/>
            <a:rect l="l" t="t" r="r" b="b"/>
            <a:pathLst>
              <a:path w="2585085" h="1240789">
                <a:moveTo>
                  <a:pt x="2584704" y="0"/>
                </a:moveTo>
                <a:lnTo>
                  <a:pt x="206756" y="0"/>
                </a:lnTo>
                <a:lnTo>
                  <a:pt x="159349" y="5461"/>
                </a:lnTo>
                <a:lnTo>
                  <a:pt x="115831" y="21017"/>
                </a:lnTo>
                <a:lnTo>
                  <a:pt x="77441" y="45426"/>
                </a:lnTo>
                <a:lnTo>
                  <a:pt x="45422" y="77447"/>
                </a:lnTo>
                <a:lnTo>
                  <a:pt x="21015" y="115836"/>
                </a:lnTo>
                <a:lnTo>
                  <a:pt x="5460" y="159353"/>
                </a:lnTo>
                <a:lnTo>
                  <a:pt x="0" y="206756"/>
                </a:lnTo>
                <a:lnTo>
                  <a:pt x="0" y="1240536"/>
                </a:lnTo>
                <a:lnTo>
                  <a:pt x="2377947" y="1240536"/>
                </a:lnTo>
                <a:lnTo>
                  <a:pt x="2425350" y="1235074"/>
                </a:lnTo>
                <a:lnTo>
                  <a:pt x="2468867" y="1219518"/>
                </a:lnTo>
                <a:lnTo>
                  <a:pt x="2507256" y="1195109"/>
                </a:lnTo>
                <a:lnTo>
                  <a:pt x="2539277" y="1163088"/>
                </a:lnTo>
                <a:lnTo>
                  <a:pt x="2563686" y="1124699"/>
                </a:lnTo>
                <a:lnTo>
                  <a:pt x="2579242" y="1081182"/>
                </a:lnTo>
                <a:lnTo>
                  <a:pt x="2584704" y="1033780"/>
                </a:lnTo>
                <a:lnTo>
                  <a:pt x="258470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10766" y="3051623"/>
            <a:ext cx="2424355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lang="es-ES" sz="1800" b="1" dirty="0">
                <a:latin typeface="Century Gothic"/>
                <a:cs typeface="Century Gothic"/>
              </a:rPr>
              <a:t>6 </a:t>
            </a:r>
            <a:r>
              <a:rPr lang="es-ES" sz="1600" b="1" dirty="0">
                <a:latin typeface="Century Gothic"/>
                <a:cs typeface="Century Gothic"/>
              </a:rPr>
              <a:t>Reconocimientos</a:t>
            </a:r>
            <a:endParaRPr sz="1600" dirty="0">
              <a:latin typeface="Century Gothic"/>
              <a:cs typeface="Century Gothic"/>
            </a:endParaRPr>
          </a:p>
          <a:p>
            <a:pPr marL="12700" algn="ctr">
              <a:spcBef>
                <a:spcPts val="35"/>
              </a:spcBef>
            </a:pPr>
            <a:r>
              <a:rPr lang="es-ES" sz="1800" b="1" spc="-10" dirty="0">
                <a:latin typeface="Century Gothic"/>
                <a:cs typeface="Century Gothic"/>
              </a:rPr>
              <a:t>5</a:t>
            </a:r>
            <a:r>
              <a:rPr lang="es-ES" sz="1400" b="1" spc="-10" dirty="0">
                <a:latin typeface="Century Gothic"/>
                <a:cs typeface="Century Gothic"/>
              </a:rPr>
              <a:t> Validaciones</a:t>
            </a:r>
          </a:p>
          <a:p>
            <a:pPr marL="12700" algn="ctr">
              <a:spcBef>
                <a:spcPts val="35"/>
              </a:spcBef>
            </a:pPr>
            <a:r>
              <a:rPr lang="es-ES" sz="1800" b="1" spc="-10" dirty="0">
                <a:latin typeface="Century Gothic"/>
                <a:cs typeface="Century Gothic"/>
              </a:rPr>
              <a:t>1</a:t>
            </a:r>
            <a:r>
              <a:rPr lang="es-ES" sz="1400" b="1" spc="-10" dirty="0">
                <a:latin typeface="Century Gothic"/>
                <a:cs typeface="Century Gothic"/>
              </a:rPr>
              <a:t> Nuevo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63466" y="2907792"/>
            <a:ext cx="2484120" cy="1240790"/>
          </a:xfrm>
          <a:custGeom>
            <a:avLst/>
            <a:gdLst/>
            <a:ahLst/>
            <a:cxnLst/>
            <a:rect l="l" t="t" r="r" b="b"/>
            <a:pathLst>
              <a:path w="2484120" h="1240789">
                <a:moveTo>
                  <a:pt x="2484120" y="0"/>
                </a:moveTo>
                <a:lnTo>
                  <a:pt x="206756" y="0"/>
                </a:lnTo>
                <a:lnTo>
                  <a:pt x="159353" y="5461"/>
                </a:lnTo>
                <a:lnTo>
                  <a:pt x="115836" y="21017"/>
                </a:lnTo>
                <a:lnTo>
                  <a:pt x="77447" y="45426"/>
                </a:lnTo>
                <a:lnTo>
                  <a:pt x="45426" y="77447"/>
                </a:lnTo>
                <a:lnTo>
                  <a:pt x="21017" y="115836"/>
                </a:lnTo>
                <a:lnTo>
                  <a:pt x="5461" y="159353"/>
                </a:lnTo>
                <a:lnTo>
                  <a:pt x="0" y="206756"/>
                </a:lnTo>
                <a:lnTo>
                  <a:pt x="0" y="1240536"/>
                </a:lnTo>
                <a:lnTo>
                  <a:pt x="2277364" y="1240536"/>
                </a:lnTo>
                <a:lnTo>
                  <a:pt x="2324766" y="1235074"/>
                </a:lnTo>
                <a:lnTo>
                  <a:pt x="2368283" y="1219518"/>
                </a:lnTo>
                <a:lnTo>
                  <a:pt x="2406672" y="1195109"/>
                </a:lnTo>
                <a:lnTo>
                  <a:pt x="2438693" y="1163088"/>
                </a:lnTo>
                <a:lnTo>
                  <a:pt x="2463102" y="1124699"/>
                </a:lnTo>
                <a:lnTo>
                  <a:pt x="2478658" y="1081182"/>
                </a:lnTo>
                <a:lnTo>
                  <a:pt x="2484120" y="1033780"/>
                </a:lnTo>
                <a:lnTo>
                  <a:pt x="248412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63465" y="2952731"/>
            <a:ext cx="2343843" cy="105798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lang="es-ES" sz="1800" b="1" dirty="0">
                <a:latin typeface="Century Gothic"/>
                <a:cs typeface="Century Gothic"/>
              </a:rPr>
              <a:t>3</a:t>
            </a:r>
            <a:r>
              <a:rPr lang="es-ES" sz="3200" b="1" dirty="0">
                <a:latin typeface="Century Gothic"/>
                <a:cs typeface="Century Gothic"/>
              </a:rPr>
              <a:t> </a:t>
            </a:r>
            <a:r>
              <a:rPr lang="es-ES" sz="1800" b="1" spc="-10" dirty="0">
                <a:latin typeface="Century Gothic"/>
                <a:cs typeface="Century Gothic"/>
              </a:rPr>
              <a:t>Nuevos trámites incorporados a la VUCE</a:t>
            </a:r>
            <a:endParaRPr lang="es-BO" sz="1800" b="1" dirty="0">
              <a:latin typeface="Century Gothic"/>
              <a:cs typeface="Century Gothic"/>
            </a:endParaRPr>
          </a:p>
        </p:txBody>
      </p:sp>
      <p:sp>
        <p:nvSpPr>
          <p:cNvPr id="14" name="Rectángulo redondeado 7">
            <a:extLst>
              <a:ext uri="{FF2B5EF4-FFF2-40B4-BE49-F238E27FC236}">
                <a16:creationId xmlns:a16="http://schemas.microsoft.com/office/drawing/2014/main" id="{1903EF99-AC9F-6372-4E77-D19E9678FA4E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5" name="Imagen 4" descr="Logo-MDPRYA-Horizontal.jpg">
            <a:extLst>
              <a:ext uri="{FF2B5EF4-FFF2-40B4-BE49-F238E27FC236}">
                <a16:creationId xmlns:a16="http://schemas.microsoft.com/office/drawing/2014/main" id="{764754A5-5972-7576-E980-5329CED45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" y="101903"/>
            <a:ext cx="2137331" cy="817558"/>
          </a:xfrm>
          <a:prstGeom prst="rect">
            <a:avLst/>
          </a:prstGeom>
        </p:spPr>
      </p:pic>
      <p:sp>
        <p:nvSpPr>
          <p:cNvPr id="16" name="object 12">
            <a:extLst>
              <a:ext uri="{FF2B5EF4-FFF2-40B4-BE49-F238E27FC236}">
                <a16:creationId xmlns:a16="http://schemas.microsoft.com/office/drawing/2014/main" id="{6E1F119D-B041-6A02-6583-2779B54C46E8}"/>
              </a:ext>
            </a:extLst>
          </p:cNvPr>
          <p:cNvSpPr/>
          <p:nvPr/>
        </p:nvSpPr>
        <p:spPr>
          <a:xfrm>
            <a:off x="7130795" y="2861327"/>
            <a:ext cx="2484120" cy="1240790"/>
          </a:xfrm>
          <a:custGeom>
            <a:avLst/>
            <a:gdLst/>
            <a:ahLst/>
            <a:cxnLst/>
            <a:rect l="l" t="t" r="r" b="b"/>
            <a:pathLst>
              <a:path w="2484120" h="1240789">
                <a:moveTo>
                  <a:pt x="2484120" y="0"/>
                </a:moveTo>
                <a:lnTo>
                  <a:pt x="206756" y="0"/>
                </a:lnTo>
                <a:lnTo>
                  <a:pt x="159353" y="5461"/>
                </a:lnTo>
                <a:lnTo>
                  <a:pt x="115836" y="21017"/>
                </a:lnTo>
                <a:lnTo>
                  <a:pt x="77447" y="45426"/>
                </a:lnTo>
                <a:lnTo>
                  <a:pt x="45426" y="77447"/>
                </a:lnTo>
                <a:lnTo>
                  <a:pt x="21017" y="115836"/>
                </a:lnTo>
                <a:lnTo>
                  <a:pt x="5461" y="159353"/>
                </a:lnTo>
                <a:lnTo>
                  <a:pt x="0" y="206756"/>
                </a:lnTo>
                <a:lnTo>
                  <a:pt x="0" y="1240536"/>
                </a:lnTo>
                <a:lnTo>
                  <a:pt x="2277364" y="1240536"/>
                </a:lnTo>
                <a:lnTo>
                  <a:pt x="2324766" y="1235074"/>
                </a:lnTo>
                <a:lnTo>
                  <a:pt x="2368283" y="1219518"/>
                </a:lnTo>
                <a:lnTo>
                  <a:pt x="2406672" y="1195109"/>
                </a:lnTo>
                <a:lnTo>
                  <a:pt x="2438693" y="1163088"/>
                </a:lnTo>
                <a:lnTo>
                  <a:pt x="2463102" y="1124699"/>
                </a:lnTo>
                <a:lnTo>
                  <a:pt x="2478658" y="1081182"/>
                </a:lnTo>
                <a:lnTo>
                  <a:pt x="2484120" y="1033780"/>
                </a:lnTo>
                <a:lnTo>
                  <a:pt x="248412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D61A58F9-94B4-F8B9-0538-C136821338B5}"/>
              </a:ext>
            </a:extLst>
          </p:cNvPr>
          <p:cNvSpPr txBox="1"/>
          <p:nvPr/>
        </p:nvSpPr>
        <p:spPr>
          <a:xfrm>
            <a:off x="7426070" y="3085753"/>
            <a:ext cx="2172668" cy="7809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s-ES" sz="3200" b="1" dirty="0">
                <a:latin typeface="Century Gothic"/>
              </a:rPr>
              <a:t>4  </a:t>
            </a:r>
            <a:r>
              <a:rPr lang="es-ES" sz="1800" b="1" dirty="0">
                <a:latin typeface="Century Gothic"/>
              </a:rPr>
              <a:t>Nuevos Reconocimientos</a:t>
            </a:r>
            <a:endParaRPr sz="1800" b="1" dirty="0">
              <a:latin typeface="Century Gothic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4F29A8F9-7E02-7A7D-EAAF-AB2B675DE05A}"/>
              </a:ext>
            </a:extLst>
          </p:cNvPr>
          <p:cNvSpPr txBox="1"/>
          <p:nvPr/>
        </p:nvSpPr>
        <p:spPr>
          <a:xfrm>
            <a:off x="7036419" y="4163891"/>
            <a:ext cx="310003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 marR="5080" indent="-88900">
              <a:buFont typeface="Arial"/>
              <a:buChar char="•"/>
              <a:tabLst>
                <a:tab pos="100965" algn="l"/>
              </a:tabLst>
            </a:pPr>
            <a:r>
              <a:rPr lang="es-BO" sz="1200" spc="-10" dirty="0">
                <a:latin typeface="Century Gothic"/>
              </a:rPr>
              <a:t>Certificación de sistemas de gestión.</a:t>
            </a:r>
          </a:p>
          <a:p>
            <a:pPr marL="100965" marR="5080" indent="-88900">
              <a:buFont typeface="Arial"/>
              <a:buChar char="•"/>
              <a:tabLst>
                <a:tab pos="100965" algn="l"/>
              </a:tabLst>
            </a:pPr>
            <a:r>
              <a:rPr lang="es-BO" sz="1200" spc="-10" dirty="0">
                <a:latin typeface="Century Gothic"/>
              </a:rPr>
              <a:t>Certificación de producto.</a:t>
            </a:r>
          </a:p>
          <a:p>
            <a:pPr marL="100965" marR="5080" indent="-88900">
              <a:buFont typeface="Arial"/>
              <a:buChar char="•"/>
              <a:tabLst>
                <a:tab pos="100965" algn="l"/>
              </a:tabLst>
            </a:pPr>
            <a:r>
              <a:rPr lang="es-BO" sz="1200" spc="-10" dirty="0">
                <a:latin typeface="Century Gothic"/>
              </a:rPr>
              <a:t>Certificación de personas.</a:t>
            </a:r>
          </a:p>
          <a:p>
            <a:pPr marL="100965" marR="5080" indent="-88900">
              <a:buFont typeface="Arial"/>
              <a:buChar char="•"/>
              <a:tabLst>
                <a:tab pos="100965" algn="l"/>
              </a:tabLst>
            </a:pPr>
            <a:r>
              <a:rPr lang="es-BO" sz="1200" spc="-10" dirty="0">
                <a:latin typeface="Century Gothic"/>
              </a:rPr>
              <a:t>Certificación de proveedores de ensayos de aptitud</a:t>
            </a:r>
            <a:endParaRPr sz="1200" spc="-10" dirty="0">
              <a:latin typeface="Century Gothic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927EFB0-DFF8-75F7-1A94-2339E3549D0D}"/>
              </a:ext>
            </a:extLst>
          </p:cNvPr>
          <p:cNvSpPr txBox="1"/>
          <p:nvPr/>
        </p:nvSpPr>
        <p:spPr>
          <a:xfrm>
            <a:off x="7619261" y="5960644"/>
            <a:ext cx="178628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BO" dirty="0"/>
              <a:t>🌐Global ACI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6208" y="1039945"/>
            <a:ext cx="5612582" cy="645048"/>
          </a:xfrm>
          <a:prstGeom prst="rect">
            <a:avLst/>
          </a:prstGeom>
        </p:spPr>
        <p:txBody>
          <a:bodyPr vert="horz" wrap="square" lIns="0" tIns="1397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b="1" dirty="0"/>
              <a:t>Alianzas</a:t>
            </a:r>
            <a:r>
              <a:rPr b="1" spc="-55" dirty="0"/>
              <a:t> </a:t>
            </a:r>
            <a:r>
              <a:rPr b="1" spc="-10" dirty="0"/>
              <a:t>Estratégicas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208" y="1938527"/>
            <a:ext cx="6810236" cy="3612995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DF0A9CD7-107A-D756-A6F6-A7A72001B83F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" name="Imagen 4" descr="Logo-MDPRYA-Horizontal.jpg">
            <a:extLst>
              <a:ext uri="{FF2B5EF4-FFF2-40B4-BE49-F238E27FC236}">
                <a16:creationId xmlns:a16="http://schemas.microsoft.com/office/drawing/2014/main" id="{3D25C72C-6036-5624-A4BA-1D13C6E02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" y="101903"/>
            <a:ext cx="2137331" cy="81755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5605F-12A6-431A-D3D6-4C86FC3B7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7F595E-9FA7-B224-CAA7-447D3903F8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6208" y="1039945"/>
            <a:ext cx="5612582" cy="645048"/>
          </a:xfrm>
          <a:prstGeom prst="rect">
            <a:avLst/>
          </a:prstGeom>
        </p:spPr>
        <p:txBody>
          <a:bodyPr vert="horz" wrap="square" lIns="0" tIns="1397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b="1" dirty="0"/>
              <a:t>Alianzas</a:t>
            </a:r>
            <a:r>
              <a:rPr b="1" spc="-55" dirty="0"/>
              <a:t> </a:t>
            </a:r>
            <a:r>
              <a:rPr b="1" spc="-10" dirty="0" err="1"/>
              <a:t>Estratégicas</a:t>
            </a:r>
            <a:r>
              <a:rPr lang="es-ES" b="1" spc="-10" dirty="0"/>
              <a:t> 2026</a:t>
            </a:r>
            <a:endParaRPr b="1" spc="-10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BCC9F9E6-8235-9369-643E-55125584B7F2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" name="Imagen 4" descr="Logo-MDPRYA-Horizontal.jpg">
            <a:extLst>
              <a:ext uri="{FF2B5EF4-FFF2-40B4-BE49-F238E27FC236}">
                <a16:creationId xmlns:a16="http://schemas.microsoft.com/office/drawing/2014/main" id="{D63A8375-D9EA-68EA-A652-3F8B5EA6E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" y="101903"/>
            <a:ext cx="2137331" cy="8175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C746FCC-404C-CAE9-B320-0427A2987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208" y="1834843"/>
            <a:ext cx="2348274" cy="9576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4B56C90-DB72-797E-45AD-076F79071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484" y="2368228"/>
            <a:ext cx="2149998" cy="9676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1D7E18A-9D23-AFCC-E0C1-4BE8349AE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089" y="1933828"/>
            <a:ext cx="2609386" cy="1208230"/>
          </a:xfrm>
          <a:prstGeom prst="rect">
            <a:avLst/>
          </a:prstGeom>
        </p:spPr>
      </p:pic>
      <p:pic>
        <p:nvPicPr>
          <p:cNvPr id="2050" name="Picture 2" descr="SENASAG - Gob.bo">
            <a:extLst>
              <a:ext uri="{FF2B5EF4-FFF2-40B4-BE49-F238E27FC236}">
                <a16:creationId xmlns:a16="http://schemas.microsoft.com/office/drawing/2014/main" id="{DD7F7EC9-4F5B-D28C-4DE2-2D2B066DA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10" y="3563624"/>
            <a:ext cx="1120760" cy="112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0F93E29-1333-8875-E636-9BF828F69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8492" y="3660516"/>
            <a:ext cx="1870174" cy="112336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931E776-25CF-9B3D-29BB-757E296A9EC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866" t="9724" r="11509"/>
          <a:stretch>
            <a:fillRect/>
          </a:stretch>
        </p:blipFill>
        <p:spPr>
          <a:xfrm>
            <a:off x="7170475" y="3563624"/>
            <a:ext cx="1464187" cy="112076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C686923-F7E9-D46F-1E66-30EA19B4620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041" t="15067"/>
          <a:stretch>
            <a:fillRect/>
          </a:stretch>
        </p:blipFill>
        <p:spPr>
          <a:xfrm>
            <a:off x="5300301" y="3611263"/>
            <a:ext cx="1870174" cy="102548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873607F-2130-6DE5-3602-39FE702648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5142" y="4962293"/>
            <a:ext cx="1943955" cy="129597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661BA66-4016-F4F3-C5B3-550C5549CD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5151" y="4962293"/>
            <a:ext cx="100965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38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312DEF-8988-B076-2218-E42162404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PROYECTOS – COOPERACION PTB</a:t>
            </a:r>
            <a:endParaRPr lang="es-BO" b="1" dirty="0"/>
          </a:p>
        </p:txBody>
      </p:sp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id="{07DA60FD-1C67-EE52-DA5E-387E03B98D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945349"/>
              </p:ext>
            </p:extLst>
          </p:nvPr>
        </p:nvGraphicFramePr>
        <p:xfrm>
          <a:off x="981307" y="1536157"/>
          <a:ext cx="8782590" cy="32140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5418">
                  <a:extLst>
                    <a:ext uri="{9D8B030D-6E8A-4147-A177-3AD203B41FA5}">
                      <a16:colId xmlns:a16="http://schemas.microsoft.com/office/drawing/2014/main" val="2914879991"/>
                    </a:ext>
                  </a:extLst>
                </a:gridCol>
                <a:gridCol w="7137172">
                  <a:extLst>
                    <a:ext uri="{9D8B030D-6E8A-4147-A177-3AD203B41FA5}">
                      <a16:colId xmlns:a16="http://schemas.microsoft.com/office/drawing/2014/main" val="1880404986"/>
                    </a:ext>
                  </a:extLst>
                </a:gridCol>
              </a:tblGrid>
              <a:tr h="219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Nombre del Proyecto: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s-MX" sz="1200">
                          <a:effectLst/>
                        </a:rPr>
                        <a:t>FORTALECIMIENTO DE LA INFRAESTRUCTURA DE LA CALIDAD PARA ENERGÍAS SOSTENIBLE EN BOLIVIA II. 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5735504"/>
                  </a:ext>
                </a:extLst>
              </a:tr>
              <a:tr h="630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Monto del financiamiento: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s-BO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Monto 1.500.000 EUR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2425993"/>
                  </a:ext>
                </a:extLst>
              </a:tr>
              <a:tr h="172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s-BO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Duración del Proyecto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Octubre 2025 – septiembre 2028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4411249"/>
                  </a:ext>
                </a:extLst>
              </a:tr>
              <a:tr h="686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Objetivo del programa: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Las instituciones de la infraestructura de calidad en Bolivia están fortalecidas y contribuyen a la implementación de la política de transición energética y en temas de calidad y sostenibilidad en cadenas de valor de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productos agrícolas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170839"/>
                  </a:ext>
                </a:extLst>
              </a:tr>
              <a:tr h="355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Ente ejecutor: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s-BO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Instituto Boliviano de Metrología, IBMETRO Dirección Técnica de Acreditación (DTA) y como parte interesada el Instituto Boliviano de Normalización (IBNORCA)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671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848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5E0B7-4EA3-40A7-F2E7-C0686F089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DF42D-DE68-A920-B0E5-B47E19FD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PROYECTOS – COOPERACION PTB</a:t>
            </a:r>
            <a:endParaRPr lang="es-BO" b="1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3A3B332-C5F2-B436-E6F1-283309839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555427"/>
              </p:ext>
            </p:extLst>
          </p:nvPr>
        </p:nvGraphicFramePr>
        <p:xfrm>
          <a:off x="708025" y="1698131"/>
          <a:ext cx="8424824" cy="35797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0714">
                  <a:extLst>
                    <a:ext uri="{9D8B030D-6E8A-4147-A177-3AD203B41FA5}">
                      <a16:colId xmlns:a16="http://schemas.microsoft.com/office/drawing/2014/main" val="4291691128"/>
                    </a:ext>
                  </a:extLst>
                </a:gridCol>
                <a:gridCol w="6574110">
                  <a:extLst>
                    <a:ext uri="{9D8B030D-6E8A-4147-A177-3AD203B41FA5}">
                      <a16:colId xmlns:a16="http://schemas.microsoft.com/office/drawing/2014/main" val="1057657996"/>
                    </a:ext>
                  </a:extLst>
                </a:gridCol>
              </a:tblGrid>
              <a:tr h="6707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Nombre del Proyecto: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Fortalecimiento de las mediciones realizadas por laboratorios que miden la calidad del agua residual en la región, y su consecuente sensibilización a las industrias que impactan directamente en la potabilidad de las fuentes de agua.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602130"/>
                  </a:ext>
                </a:extLst>
              </a:tr>
              <a:tr h="3303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Monto del financiamiento: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Monto original 65.000 EUR 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231013"/>
                  </a:ext>
                </a:extLst>
              </a:tr>
              <a:tr h="453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ES" sz="1200">
                          <a:effectLst/>
                        </a:rPr>
                        <a:t>Fuente de financiamiento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Instituto Nacional de Metrología de Alemania (PTB)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Sistema Interamericano de Metrología (SIM)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8254205"/>
                  </a:ext>
                </a:extLst>
              </a:tr>
              <a:tr h="3303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Fechas de inicio y finalización: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 err="1">
                          <a:effectLst/>
                        </a:rPr>
                        <a:t>Sep</a:t>
                      </a:r>
                      <a:r>
                        <a:rPr lang="es-BO" sz="1200" dirty="0">
                          <a:effectLst/>
                        </a:rPr>
                        <a:t> 2025 – </a:t>
                      </a:r>
                      <a:r>
                        <a:rPr lang="es-BO" sz="1200" dirty="0" err="1">
                          <a:effectLst/>
                        </a:rPr>
                        <a:t>Sep</a:t>
                      </a:r>
                      <a:r>
                        <a:rPr lang="es-BO" sz="1200" dirty="0">
                          <a:effectLst/>
                        </a:rPr>
                        <a:t> 2027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8565729"/>
                  </a:ext>
                </a:extLst>
              </a:tr>
              <a:tr h="10111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Objetivo del programa: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Incrementar la competencia técnica de los institutos nacionales de metrología de la región (Bolivia, Perú, Ecuador y Colombia) para que puedan realizar mediciones de diferentes parámetros (fisicoquímicos y metales pesados) en aguas residuales, fortaleciendo las capacidades en asignación de valor en ítems de ensayo o materiales de referencia.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8823050"/>
                  </a:ext>
                </a:extLst>
              </a:tr>
              <a:tr h="6238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Ente ejecutor: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Instituto Boliviano de Metrología, IBMETRO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Instituto Nacional de Metrología de Colombia, INM (socio Implementador)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2632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805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6AB7E-1C3A-0CAD-4FDB-D2031DDD9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CA5C17-885C-7906-6D83-22C919834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PROYECTOS – COOPERACION PTB</a:t>
            </a:r>
            <a:endParaRPr lang="es-BO" b="1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8C476BF-A607-74A7-3356-D9AB04AEA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852460"/>
              </p:ext>
            </p:extLst>
          </p:nvPr>
        </p:nvGraphicFramePr>
        <p:xfrm>
          <a:off x="1658725" y="1590327"/>
          <a:ext cx="7396143" cy="35887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7301">
                  <a:extLst>
                    <a:ext uri="{9D8B030D-6E8A-4147-A177-3AD203B41FA5}">
                      <a16:colId xmlns:a16="http://schemas.microsoft.com/office/drawing/2014/main" val="3655606952"/>
                    </a:ext>
                  </a:extLst>
                </a:gridCol>
                <a:gridCol w="5508842">
                  <a:extLst>
                    <a:ext uri="{9D8B030D-6E8A-4147-A177-3AD203B41FA5}">
                      <a16:colId xmlns:a16="http://schemas.microsoft.com/office/drawing/2014/main" val="28250669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Nombre del Proyecto: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Infraestructura de la calidad para garantizar la reutilización segura de subproductos agroindustriales en las cadenas valor circulares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8828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Monto del financiamiento: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Monto original 65.000 EUR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4469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Fuente de Financiamiento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Instituto Nacional de Metrología de Alemania (PTB)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Sistema Interamericano de Metrología (SIM)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8433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Fechas de inicio y finalización: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Sep 2025 – Sep 2027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3705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Objetivo del programa: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Fortalecer la Infraestructura de la Calidad (IC) para estandarizar mediciones y asegurar la trazabilidad en las mediciones de contaminantes en los subproductos agroindustriales, facilitando así su reutilización segura dentro de las cadenas de valor circulares.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1843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>
                          <a:effectLst/>
                        </a:rPr>
                        <a:t>Ente ejecutor:</a:t>
                      </a:r>
                      <a:endParaRPr lang="es-B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Instituto Boliviano de Metrología, IBMETRO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s-BO" sz="1200" dirty="0">
                          <a:effectLst/>
                        </a:rPr>
                        <a:t>Laboratorio Costarricense de Metrología, LCM (socio Implementador)</a:t>
                      </a:r>
                      <a:endParaRPr lang="es-B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2983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7326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6849" y="824360"/>
            <a:ext cx="6845210" cy="875881"/>
          </a:xfrm>
          <a:prstGeom prst="rect">
            <a:avLst/>
          </a:prstGeom>
        </p:spPr>
        <p:txBody>
          <a:bodyPr vert="horz" wrap="square" lIns="0" tIns="1397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s-ES" dirty="0">
                <a:solidFill>
                  <a:schemeClr val="tx1"/>
                </a:solidFill>
              </a:rPr>
              <a:t>Mantenimiento de Infraestructura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Planta de verificación de Cisternas-SCZ</a:t>
            </a:r>
            <a:endParaRPr spc="-10" dirty="0">
              <a:solidFill>
                <a:schemeClr val="tx1"/>
              </a:solidFill>
            </a:endParaRPr>
          </a:p>
        </p:txBody>
      </p:sp>
      <p:sp>
        <p:nvSpPr>
          <p:cNvPr id="10" name="Rectángulo redondeado 7">
            <a:extLst>
              <a:ext uri="{FF2B5EF4-FFF2-40B4-BE49-F238E27FC236}">
                <a16:creationId xmlns:a16="http://schemas.microsoft.com/office/drawing/2014/main" id="{8B515647-A2B9-982B-FA73-0EA9447DA2C7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1" name="Imagen 4" descr="Logo-MDPRYA-Horizontal.jpg">
            <a:extLst>
              <a:ext uri="{FF2B5EF4-FFF2-40B4-BE49-F238E27FC236}">
                <a16:creationId xmlns:a16="http://schemas.microsoft.com/office/drawing/2014/main" id="{3831B915-2A15-1720-47E2-3083AE5EC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" y="101903"/>
            <a:ext cx="2137331" cy="81755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91538DB-8205-BB4B-069C-BA59F4C45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84" y="1885516"/>
            <a:ext cx="2493645" cy="20574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21553AF-1724-F976-7D22-F5463F1FE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1885516"/>
            <a:ext cx="22352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04EE413-F8A5-4F89-4C9B-5C9A8F0A3C84}"/>
              </a:ext>
            </a:extLst>
          </p:cNvPr>
          <p:cNvSpPr txBox="1"/>
          <p:nvPr/>
        </p:nvSpPr>
        <p:spPr>
          <a:xfrm>
            <a:off x="6438871" y="2027213"/>
            <a:ext cx="3651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BO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Limpieza y mantenimiento de áreas verdes y jardines perimetrales. </a:t>
            </a:r>
            <a:endParaRPr lang="es-BO" sz="14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8ECCF7B-567F-A8F0-03F0-5214C9A15A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358" y="4640293"/>
            <a:ext cx="2461895" cy="1943100"/>
          </a:xfrm>
          <a:prstGeom prst="rect">
            <a:avLst/>
          </a:prstGeom>
          <a:noFill/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A426592-E5AF-911D-A522-CE9686E86E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985" y="4626935"/>
            <a:ext cx="2399030" cy="1933575"/>
          </a:xfrm>
          <a:prstGeom prst="rect">
            <a:avLst/>
          </a:prstGeom>
          <a:noFill/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DC9D9CCB-7717-9343-32DE-44D3FC3C8FA9}"/>
              </a:ext>
            </a:extLst>
          </p:cNvPr>
          <p:cNvSpPr txBox="1"/>
          <p:nvPr/>
        </p:nvSpPr>
        <p:spPr>
          <a:xfrm>
            <a:off x="6536941" y="4626935"/>
            <a:ext cx="3553135" cy="1564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s-ES" sz="1400" dirty="0"/>
              <a:t>Se realizó el pintado de tumbados, muros, puertas y vigas. Asimismo, se instalaron mallas con perfiles metálicos, se restableció el suministro de energía eléctrica y se colocaron luminarias. Finalmente, se habilitaron los servicios higiénicos y las duchas.</a:t>
            </a:r>
            <a:endParaRPr lang="es-BO" sz="14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8063" y="956610"/>
            <a:ext cx="8872538" cy="828985"/>
          </a:xfrm>
          <a:prstGeom prst="rect">
            <a:avLst/>
          </a:prstGeom>
        </p:spPr>
        <p:txBody>
          <a:bodyPr vert="horz" wrap="square" lIns="0" tIns="39424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01955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chemeClr val="tx1"/>
                </a:solidFill>
              </a:rPr>
              <a:t>Otros</a:t>
            </a:r>
            <a:r>
              <a:rPr spc="-4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compromisos</a:t>
            </a:r>
            <a:r>
              <a:rPr spc="-40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adicionales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549396" y="2759544"/>
            <a:ext cx="916305" cy="891540"/>
            <a:chOff x="2977895" y="2770695"/>
            <a:chExt cx="916305" cy="891540"/>
          </a:xfrm>
          <a:solidFill>
            <a:schemeClr val="bg1"/>
          </a:solidFill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0087" y="2770695"/>
              <a:ext cx="894372" cy="842581"/>
            </a:xfrm>
            <a:prstGeom prst="rect">
              <a:avLst/>
            </a:prstGeom>
            <a:grpFill/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7895" y="2828480"/>
              <a:ext cx="915746" cy="833437"/>
            </a:xfrm>
            <a:prstGeom prst="rect">
              <a:avLst/>
            </a:prstGeom>
            <a:grpFill/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0379" y="2799587"/>
              <a:ext cx="798575" cy="746760"/>
            </a:xfrm>
            <a:prstGeom prst="rect">
              <a:avLst/>
            </a:prstGeom>
            <a:grpFill/>
          </p:spPr>
        </p:pic>
        <p:sp>
          <p:nvSpPr>
            <p:cNvPr id="7" name="object 7"/>
            <p:cNvSpPr/>
            <p:nvPr/>
          </p:nvSpPr>
          <p:spPr>
            <a:xfrm>
              <a:off x="3040379" y="2799587"/>
              <a:ext cx="798830" cy="746760"/>
            </a:xfrm>
            <a:custGeom>
              <a:avLst/>
              <a:gdLst/>
              <a:ahLst/>
              <a:cxnLst/>
              <a:rect l="l" t="t" r="r" b="b"/>
              <a:pathLst>
                <a:path w="798829" h="746760">
                  <a:moveTo>
                    <a:pt x="0" y="124460"/>
                  </a:moveTo>
                  <a:lnTo>
                    <a:pt x="9784" y="76027"/>
                  </a:lnTo>
                  <a:lnTo>
                    <a:pt x="36464" y="36464"/>
                  </a:lnTo>
                  <a:lnTo>
                    <a:pt x="76027" y="9784"/>
                  </a:lnTo>
                  <a:lnTo>
                    <a:pt x="124459" y="0"/>
                  </a:lnTo>
                  <a:lnTo>
                    <a:pt x="674116" y="0"/>
                  </a:lnTo>
                  <a:lnTo>
                    <a:pt x="722548" y="9784"/>
                  </a:lnTo>
                  <a:lnTo>
                    <a:pt x="762111" y="36464"/>
                  </a:lnTo>
                  <a:lnTo>
                    <a:pt x="788791" y="76027"/>
                  </a:lnTo>
                  <a:lnTo>
                    <a:pt x="798575" y="124460"/>
                  </a:lnTo>
                  <a:lnTo>
                    <a:pt x="798575" y="622300"/>
                  </a:lnTo>
                  <a:lnTo>
                    <a:pt x="788791" y="670732"/>
                  </a:lnTo>
                  <a:lnTo>
                    <a:pt x="762111" y="710295"/>
                  </a:lnTo>
                  <a:lnTo>
                    <a:pt x="722548" y="736975"/>
                  </a:lnTo>
                  <a:lnTo>
                    <a:pt x="674116" y="746760"/>
                  </a:lnTo>
                  <a:lnTo>
                    <a:pt x="124459" y="746760"/>
                  </a:lnTo>
                  <a:lnTo>
                    <a:pt x="76027" y="736975"/>
                  </a:lnTo>
                  <a:lnTo>
                    <a:pt x="36464" y="710295"/>
                  </a:lnTo>
                  <a:lnTo>
                    <a:pt x="9784" y="670732"/>
                  </a:lnTo>
                  <a:lnTo>
                    <a:pt x="0" y="622300"/>
                  </a:lnTo>
                  <a:lnTo>
                    <a:pt x="0" y="124460"/>
                  </a:lnTo>
                  <a:close/>
                </a:path>
              </a:pathLst>
            </a:custGeom>
            <a:grpFill/>
            <a:ln w="914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96030" y="2941778"/>
            <a:ext cx="42862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800" b="1" spc="-25" dirty="0">
                <a:latin typeface="Century Gothic"/>
                <a:cs typeface="Century Gothic"/>
              </a:rPr>
              <a:t>1</a:t>
            </a:r>
            <a:r>
              <a:rPr lang="es-ES" sz="2800" b="1" spc="-25" dirty="0">
                <a:latin typeface="Century Gothic"/>
                <a:cs typeface="Century Gothic"/>
              </a:rPr>
              <a:t>0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5685" y="2467101"/>
            <a:ext cx="2708968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600" b="1" dirty="0">
                <a:latin typeface="Century Gothic"/>
                <a:cs typeface="Century Gothic"/>
              </a:rPr>
              <a:t>Capacitación</a:t>
            </a:r>
            <a:r>
              <a:rPr sz="1600" b="1" spc="-70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interna</a:t>
            </a:r>
            <a:r>
              <a:rPr sz="1600" b="1" spc="-70" dirty="0">
                <a:latin typeface="Century Gothic"/>
                <a:cs typeface="Century Gothic"/>
              </a:rPr>
              <a:t> </a:t>
            </a:r>
            <a:r>
              <a:rPr sz="1600" b="1" spc="-25" dirty="0">
                <a:latin typeface="Century Gothic"/>
                <a:cs typeface="Century Gothic"/>
              </a:rPr>
              <a:t>del</a:t>
            </a:r>
            <a:endParaRPr sz="1600" dirty="0">
              <a:latin typeface="Century Gothic"/>
              <a:cs typeface="Century Gothic"/>
            </a:endParaRPr>
          </a:p>
          <a:p>
            <a:pPr marL="12700"/>
            <a:r>
              <a:rPr sz="1600" b="1" spc="-10" dirty="0">
                <a:latin typeface="Century Gothic"/>
                <a:cs typeface="Century Gothic"/>
              </a:rPr>
              <a:t>personal</a:t>
            </a:r>
            <a:endParaRPr sz="1600" dirty="0">
              <a:latin typeface="Century Gothic"/>
              <a:cs typeface="Century Gothic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56132" y="4764023"/>
            <a:ext cx="3245816" cy="1670690"/>
            <a:chOff x="484631" y="4764023"/>
            <a:chExt cx="3133725" cy="1347470"/>
          </a:xfrm>
        </p:grpSpPr>
        <p:sp>
          <p:nvSpPr>
            <p:cNvPr id="11" name="object 11"/>
            <p:cNvSpPr/>
            <p:nvPr/>
          </p:nvSpPr>
          <p:spPr>
            <a:xfrm>
              <a:off x="496823" y="4776215"/>
              <a:ext cx="3108960" cy="1323340"/>
            </a:xfrm>
            <a:custGeom>
              <a:avLst/>
              <a:gdLst/>
              <a:ahLst/>
              <a:cxnLst/>
              <a:rect l="l" t="t" r="r" b="b"/>
              <a:pathLst>
                <a:path w="3108960" h="1323339">
                  <a:moveTo>
                    <a:pt x="3108960" y="0"/>
                  </a:moveTo>
                  <a:lnTo>
                    <a:pt x="0" y="0"/>
                  </a:lnTo>
                  <a:lnTo>
                    <a:pt x="0" y="1322831"/>
                  </a:lnTo>
                  <a:lnTo>
                    <a:pt x="3108960" y="1322831"/>
                  </a:lnTo>
                  <a:lnTo>
                    <a:pt x="3108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496823" y="4776215"/>
              <a:ext cx="3108960" cy="1323340"/>
            </a:xfrm>
            <a:custGeom>
              <a:avLst/>
              <a:gdLst/>
              <a:ahLst/>
              <a:cxnLst/>
              <a:rect l="l" t="t" r="r" b="b"/>
              <a:pathLst>
                <a:path w="3108960" h="1323339">
                  <a:moveTo>
                    <a:pt x="0" y="1322831"/>
                  </a:moveTo>
                  <a:lnTo>
                    <a:pt x="3108960" y="1322831"/>
                  </a:lnTo>
                  <a:lnTo>
                    <a:pt x="3108960" y="0"/>
                  </a:lnTo>
                  <a:lnTo>
                    <a:pt x="0" y="0"/>
                  </a:lnTo>
                  <a:lnTo>
                    <a:pt x="0" y="1322831"/>
                  </a:lnTo>
                  <a:close/>
                </a:path>
              </a:pathLst>
            </a:custGeom>
            <a:ln w="24384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60374" y="4804918"/>
            <a:ext cx="1748789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388620">
              <a:spcBef>
                <a:spcPts val="105"/>
              </a:spcBef>
            </a:pPr>
            <a:r>
              <a:rPr sz="1600" spc="-10" dirty="0" err="1">
                <a:latin typeface="Century Gothic"/>
                <a:cs typeface="Century Gothic"/>
              </a:rPr>
              <a:t>Confiabilidad</a:t>
            </a:r>
            <a:r>
              <a:rPr sz="1600" spc="-10" dirty="0">
                <a:latin typeface="Century Gothic"/>
                <a:cs typeface="Century Gothic"/>
              </a:rPr>
              <a:t> </a:t>
            </a:r>
            <a:r>
              <a:rPr sz="1600" spc="-10" dirty="0" err="1">
                <a:latin typeface="Century Gothic"/>
                <a:cs typeface="Century Gothic"/>
              </a:rPr>
              <a:t>Seguimientos</a:t>
            </a:r>
            <a:endParaRPr sz="1600" dirty="0">
              <a:latin typeface="Century Gothic"/>
              <a:cs typeface="Century Gothic"/>
            </a:endParaRPr>
          </a:p>
          <a:p>
            <a:pPr>
              <a:spcBef>
                <a:spcPts val="5"/>
              </a:spcBef>
            </a:pPr>
            <a:r>
              <a:rPr sz="1600" dirty="0">
                <a:latin typeface="Century Gothic"/>
                <a:cs typeface="Century Gothic"/>
              </a:rPr>
              <a:t>De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Cumplimiento</a:t>
            </a:r>
            <a:endParaRPr sz="16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r>
              <a:rPr lang="es-ES" sz="1600" dirty="0">
                <a:latin typeface="Century Gothic"/>
                <a:cs typeface="Century Gothic"/>
              </a:rPr>
              <a:t>Relevamiento de Información</a:t>
            </a:r>
          </a:p>
          <a:p>
            <a:pPr>
              <a:lnSpc>
                <a:spcPct val="100000"/>
              </a:lnSpc>
            </a:pP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47289" y="4804918"/>
            <a:ext cx="348741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spcBef>
                <a:spcPts val="105"/>
              </a:spcBef>
            </a:pPr>
            <a:r>
              <a:rPr lang="es-ES" sz="1600" b="1" spc="-50" dirty="0">
                <a:latin typeface="Century Gothic"/>
                <a:cs typeface="Century Gothic"/>
              </a:rPr>
              <a:t>2</a:t>
            </a:r>
            <a:endParaRPr sz="16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r>
              <a:rPr lang="es-ES" sz="1600" b="1" dirty="0">
                <a:latin typeface="Century Gothic"/>
                <a:cs typeface="Century Gothic"/>
              </a:rPr>
              <a:t>3</a:t>
            </a:r>
            <a:endParaRPr sz="1600" b="1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r>
              <a:rPr lang="es-ES" sz="1600" b="1" spc="-50" dirty="0">
                <a:latin typeface="Century Gothic"/>
                <a:cs typeface="Century Gothic"/>
              </a:rPr>
              <a:t>2</a:t>
            </a:r>
          </a:p>
          <a:p>
            <a:pPr>
              <a:lnSpc>
                <a:spcPct val="100000"/>
              </a:lnSpc>
            </a:pPr>
            <a:r>
              <a:rPr lang="es-ES" sz="1600" b="1" dirty="0">
                <a:latin typeface="Century Gothic"/>
                <a:cs typeface="Century Gothic"/>
              </a:rPr>
              <a:t>4</a:t>
            </a:r>
            <a:endParaRPr sz="1600" b="1" dirty="0">
              <a:latin typeface="Century Gothic"/>
              <a:cs typeface="Century Gothic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15884" y="3950170"/>
            <a:ext cx="921816" cy="81817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15884" y="3995865"/>
            <a:ext cx="915746" cy="83343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66176" y="3979164"/>
            <a:ext cx="826007" cy="722376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8266176" y="3979164"/>
            <a:ext cx="826135" cy="722630"/>
          </a:xfrm>
          <a:custGeom>
            <a:avLst/>
            <a:gdLst/>
            <a:ahLst/>
            <a:cxnLst/>
            <a:rect l="l" t="t" r="r" b="b"/>
            <a:pathLst>
              <a:path w="826134" h="722629">
                <a:moveTo>
                  <a:pt x="0" y="120396"/>
                </a:moveTo>
                <a:lnTo>
                  <a:pt x="9453" y="73509"/>
                </a:lnTo>
                <a:lnTo>
                  <a:pt x="35242" y="35242"/>
                </a:lnTo>
                <a:lnTo>
                  <a:pt x="73509" y="9453"/>
                </a:lnTo>
                <a:lnTo>
                  <a:pt x="120396" y="0"/>
                </a:lnTo>
                <a:lnTo>
                  <a:pt x="705612" y="0"/>
                </a:lnTo>
                <a:lnTo>
                  <a:pt x="752498" y="9453"/>
                </a:lnTo>
                <a:lnTo>
                  <a:pt x="790765" y="35242"/>
                </a:lnTo>
                <a:lnTo>
                  <a:pt x="816554" y="73509"/>
                </a:lnTo>
                <a:lnTo>
                  <a:pt x="826007" y="120396"/>
                </a:lnTo>
                <a:lnTo>
                  <a:pt x="826007" y="601980"/>
                </a:lnTo>
                <a:lnTo>
                  <a:pt x="816554" y="648866"/>
                </a:lnTo>
                <a:lnTo>
                  <a:pt x="790765" y="687133"/>
                </a:lnTo>
                <a:lnTo>
                  <a:pt x="752498" y="712922"/>
                </a:lnTo>
                <a:lnTo>
                  <a:pt x="705612" y="722376"/>
                </a:lnTo>
                <a:lnTo>
                  <a:pt x="120396" y="722376"/>
                </a:lnTo>
                <a:lnTo>
                  <a:pt x="73509" y="712922"/>
                </a:lnTo>
                <a:lnTo>
                  <a:pt x="35242" y="687133"/>
                </a:lnTo>
                <a:lnTo>
                  <a:pt x="9453" y="648866"/>
                </a:lnTo>
                <a:lnTo>
                  <a:pt x="0" y="601980"/>
                </a:lnTo>
                <a:lnTo>
                  <a:pt x="0" y="120396"/>
                </a:lnTo>
                <a:close/>
              </a:path>
            </a:pathLst>
          </a:custGeom>
          <a:solidFill>
            <a:schemeClr val="bg1"/>
          </a:solidFill>
          <a:ln w="9144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465946" y="4109466"/>
            <a:ext cx="42799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s-ES" sz="2800" b="1" spc="-25" dirty="0">
                <a:latin typeface="Century Gothic"/>
                <a:cs typeface="Century Gothic"/>
              </a:rPr>
              <a:t>9</a:t>
            </a:r>
            <a:r>
              <a:rPr sz="2800" b="1" spc="-25" dirty="0">
                <a:latin typeface="Century Gothic"/>
                <a:cs typeface="Century Gothic"/>
              </a:rPr>
              <a:t>5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22821" y="2390979"/>
            <a:ext cx="2556510" cy="10026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spcBef>
                <a:spcPts val="110"/>
              </a:spcBef>
            </a:pPr>
            <a:r>
              <a:rPr sz="1600" b="1" dirty="0">
                <a:latin typeface="Century Gothic"/>
                <a:cs typeface="Century Gothic"/>
              </a:rPr>
              <a:t>Procesos</a:t>
            </a:r>
            <a:r>
              <a:rPr sz="1600" b="1" spc="-45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de</a:t>
            </a:r>
            <a:r>
              <a:rPr sz="1600" b="1" spc="-10" dirty="0">
                <a:latin typeface="Century Gothic"/>
                <a:cs typeface="Century Gothic"/>
              </a:rPr>
              <a:t> contratación </a:t>
            </a:r>
            <a:r>
              <a:rPr sz="1600" dirty="0">
                <a:latin typeface="Century Gothic"/>
                <a:cs typeface="Century Gothic"/>
              </a:rPr>
              <a:t>previstos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en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el</a:t>
            </a:r>
            <a:r>
              <a:rPr sz="1600" spc="-2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Programa </a:t>
            </a:r>
            <a:r>
              <a:rPr sz="1600" dirty="0">
                <a:latin typeface="Century Gothic"/>
                <a:cs typeface="Century Gothic"/>
              </a:rPr>
              <a:t>Anual de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Contrataciones </a:t>
            </a:r>
            <a:r>
              <a:rPr sz="1600" dirty="0">
                <a:latin typeface="Century Gothic"/>
                <a:cs typeface="Century Gothic"/>
              </a:rPr>
              <a:t>(PAC)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202</a:t>
            </a:r>
            <a:r>
              <a:rPr lang="es-ES" sz="1600" spc="-20" dirty="0">
                <a:latin typeface="Century Gothic"/>
                <a:cs typeface="Century Gothic"/>
              </a:rPr>
              <a:t>6</a:t>
            </a:r>
            <a:endParaRPr sz="1600" dirty="0">
              <a:latin typeface="Century Gothic"/>
              <a:cs typeface="Century Gothic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704333" y="5005628"/>
            <a:ext cx="1818004" cy="406692"/>
            <a:chOff x="5132832" y="5047450"/>
            <a:chExt cx="1818004" cy="406692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38928" y="5053622"/>
              <a:ext cx="1811908" cy="35492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32832" y="5047450"/>
              <a:ext cx="815149" cy="4066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89220" y="5082540"/>
              <a:ext cx="1716024" cy="25908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189220" y="5082540"/>
              <a:ext cx="1716405" cy="259079"/>
            </a:xfrm>
            <a:custGeom>
              <a:avLst/>
              <a:gdLst/>
              <a:ahLst/>
              <a:cxnLst/>
              <a:rect l="l" t="t" r="r" b="b"/>
              <a:pathLst>
                <a:path w="1716404" h="259079">
                  <a:moveTo>
                    <a:pt x="0" y="43180"/>
                  </a:moveTo>
                  <a:lnTo>
                    <a:pt x="3389" y="26360"/>
                  </a:lnTo>
                  <a:lnTo>
                    <a:pt x="12636" y="12636"/>
                  </a:lnTo>
                  <a:lnTo>
                    <a:pt x="26360" y="3389"/>
                  </a:lnTo>
                  <a:lnTo>
                    <a:pt x="43179" y="0"/>
                  </a:lnTo>
                  <a:lnTo>
                    <a:pt x="1672844" y="0"/>
                  </a:lnTo>
                  <a:lnTo>
                    <a:pt x="1689663" y="3389"/>
                  </a:lnTo>
                  <a:lnTo>
                    <a:pt x="1703387" y="12636"/>
                  </a:lnTo>
                  <a:lnTo>
                    <a:pt x="1712634" y="26360"/>
                  </a:lnTo>
                  <a:lnTo>
                    <a:pt x="1716024" y="43180"/>
                  </a:lnTo>
                  <a:lnTo>
                    <a:pt x="1716024" y="215900"/>
                  </a:lnTo>
                  <a:lnTo>
                    <a:pt x="1712634" y="232719"/>
                  </a:lnTo>
                  <a:lnTo>
                    <a:pt x="1703387" y="246443"/>
                  </a:lnTo>
                  <a:lnTo>
                    <a:pt x="1689663" y="255690"/>
                  </a:lnTo>
                  <a:lnTo>
                    <a:pt x="1672844" y="259080"/>
                  </a:lnTo>
                  <a:lnTo>
                    <a:pt x="43179" y="259080"/>
                  </a:lnTo>
                  <a:lnTo>
                    <a:pt x="26360" y="255690"/>
                  </a:lnTo>
                  <a:lnTo>
                    <a:pt x="12636" y="246443"/>
                  </a:lnTo>
                  <a:lnTo>
                    <a:pt x="3389" y="232719"/>
                  </a:lnTo>
                  <a:lnTo>
                    <a:pt x="0" y="215900"/>
                  </a:lnTo>
                  <a:lnTo>
                    <a:pt x="0" y="43180"/>
                  </a:lnTo>
                  <a:close/>
                </a:path>
              </a:pathLst>
            </a:custGeom>
            <a:ln w="914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766987" y="5106670"/>
            <a:ext cx="1703705" cy="1974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76835">
              <a:spcBef>
                <a:spcPts val="100"/>
              </a:spcBef>
            </a:pPr>
            <a:r>
              <a:rPr lang="es-ES" sz="1200" b="1" spc="-10" dirty="0">
                <a:latin typeface="Century Gothic"/>
                <a:cs typeface="Century Gothic"/>
              </a:rPr>
              <a:t>LICITACION PUBLICA</a:t>
            </a:r>
            <a:endParaRPr sz="1200" dirty="0">
              <a:latin typeface="Century Gothic"/>
              <a:cs typeface="Century Gothic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04333" y="5410200"/>
            <a:ext cx="1818005" cy="407034"/>
            <a:chOff x="5132832" y="5410200"/>
            <a:chExt cx="1818005" cy="407034"/>
          </a:xfrm>
          <a:solidFill>
            <a:schemeClr val="bg1"/>
          </a:solidFill>
        </p:grpSpPr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38928" y="5410200"/>
              <a:ext cx="1811908" cy="367093"/>
            </a:xfrm>
            <a:prstGeom prst="rect">
              <a:avLst/>
            </a:prstGeom>
            <a:grpFill/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32832" y="5410200"/>
              <a:ext cx="702360" cy="406692"/>
            </a:xfrm>
            <a:prstGeom prst="rect">
              <a:avLst/>
            </a:prstGeom>
            <a:grpFill/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89220" y="5439155"/>
              <a:ext cx="1716024" cy="271272"/>
            </a:xfrm>
            <a:prstGeom prst="rect">
              <a:avLst/>
            </a:prstGeom>
            <a:grpFill/>
          </p:spPr>
        </p:pic>
        <p:sp>
          <p:nvSpPr>
            <p:cNvPr id="32" name="object 32"/>
            <p:cNvSpPr/>
            <p:nvPr/>
          </p:nvSpPr>
          <p:spPr>
            <a:xfrm>
              <a:off x="5189220" y="5439155"/>
              <a:ext cx="1716405" cy="271780"/>
            </a:xfrm>
            <a:custGeom>
              <a:avLst/>
              <a:gdLst/>
              <a:ahLst/>
              <a:cxnLst/>
              <a:rect l="l" t="t" r="r" b="b"/>
              <a:pathLst>
                <a:path w="1716404" h="271779">
                  <a:moveTo>
                    <a:pt x="0" y="45212"/>
                  </a:moveTo>
                  <a:lnTo>
                    <a:pt x="3546" y="27592"/>
                  </a:lnTo>
                  <a:lnTo>
                    <a:pt x="13223" y="13223"/>
                  </a:lnTo>
                  <a:lnTo>
                    <a:pt x="27592" y="3546"/>
                  </a:lnTo>
                  <a:lnTo>
                    <a:pt x="45212" y="0"/>
                  </a:lnTo>
                  <a:lnTo>
                    <a:pt x="1670811" y="0"/>
                  </a:lnTo>
                  <a:lnTo>
                    <a:pt x="1688431" y="3546"/>
                  </a:lnTo>
                  <a:lnTo>
                    <a:pt x="1702800" y="13223"/>
                  </a:lnTo>
                  <a:lnTo>
                    <a:pt x="1712477" y="27592"/>
                  </a:lnTo>
                  <a:lnTo>
                    <a:pt x="1716024" y="45212"/>
                  </a:lnTo>
                  <a:lnTo>
                    <a:pt x="1716024" y="226060"/>
                  </a:lnTo>
                  <a:lnTo>
                    <a:pt x="1712477" y="243657"/>
                  </a:lnTo>
                  <a:lnTo>
                    <a:pt x="1702800" y="258029"/>
                  </a:lnTo>
                  <a:lnTo>
                    <a:pt x="1688431" y="267718"/>
                  </a:lnTo>
                  <a:lnTo>
                    <a:pt x="1670811" y="271272"/>
                  </a:lnTo>
                  <a:lnTo>
                    <a:pt x="45212" y="271272"/>
                  </a:lnTo>
                  <a:lnTo>
                    <a:pt x="27592" y="267718"/>
                  </a:lnTo>
                  <a:lnTo>
                    <a:pt x="13223" y="258029"/>
                  </a:lnTo>
                  <a:lnTo>
                    <a:pt x="3546" y="243657"/>
                  </a:lnTo>
                  <a:lnTo>
                    <a:pt x="0" y="226060"/>
                  </a:lnTo>
                  <a:lnTo>
                    <a:pt x="0" y="45212"/>
                  </a:lnTo>
                  <a:close/>
                </a:path>
              </a:pathLst>
            </a:custGeom>
            <a:grpFill/>
            <a:ln w="914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832094" y="5468823"/>
            <a:ext cx="4584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10" dirty="0">
                <a:latin typeface="Century Gothic"/>
                <a:cs typeface="Century Gothic"/>
              </a:rPr>
              <a:t>ANPE</a:t>
            </a:r>
            <a:r>
              <a:rPr sz="1200" b="1" spc="-10" dirty="0">
                <a:solidFill>
                  <a:srgbClr val="E36C09"/>
                </a:solidFill>
                <a:latin typeface="Century Gothic"/>
                <a:cs typeface="Century Gothic"/>
              </a:rPr>
              <a:t>:</a:t>
            </a:r>
            <a:endParaRPr sz="1200" dirty="0">
              <a:latin typeface="Century Gothic"/>
              <a:cs typeface="Century Gothic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704332" y="5806440"/>
            <a:ext cx="1790700" cy="407034"/>
            <a:chOff x="5132832" y="5806440"/>
            <a:chExt cx="1790700" cy="407034"/>
          </a:xfrm>
          <a:solidFill>
            <a:schemeClr val="bg1"/>
          </a:solidFill>
        </p:grpSpPr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38928" y="5815584"/>
              <a:ext cx="1784477" cy="351802"/>
            </a:xfrm>
            <a:prstGeom prst="rect">
              <a:avLst/>
            </a:prstGeom>
            <a:grpFill/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32832" y="5806440"/>
              <a:ext cx="1004125" cy="406692"/>
            </a:xfrm>
            <a:prstGeom prst="rect">
              <a:avLst/>
            </a:prstGeom>
            <a:grpFill/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89220" y="5844540"/>
              <a:ext cx="1688591" cy="256031"/>
            </a:xfrm>
            <a:prstGeom prst="rect">
              <a:avLst/>
            </a:prstGeom>
            <a:grpFill/>
          </p:spPr>
        </p:pic>
        <p:sp>
          <p:nvSpPr>
            <p:cNvPr id="38" name="object 38"/>
            <p:cNvSpPr/>
            <p:nvPr/>
          </p:nvSpPr>
          <p:spPr>
            <a:xfrm>
              <a:off x="5189220" y="5844540"/>
              <a:ext cx="1689100" cy="256540"/>
            </a:xfrm>
            <a:custGeom>
              <a:avLst/>
              <a:gdLst/>
              <a:ahLst/>
              <a:cxnLst/>
              <a:rect l="l" t="t" r="r" b="b"/>
              <a:pathLst>
                <a:path w="1689100" h="256539">
                  <a:moveTo>
                    <a:pt x="0" y="42672"/>
                  </a:moveTo>
                  <a:lnTo>
                    <a:pt x="3345" y="26060"/>
                  </a:lnTo>
                  <a:lnTo>
                    <a:pt x="12477" y="12496"/>
                  </a:lnTo>
                  <a:lnTo>
                    <a:pt x="26038" y="3352"/>
                  </a:lnTo>
                  <a:lnTo>
                    <a:pt x="42671" y="0"/>
                  </a:lnTo>
                  <a:lnTo>
                    <a:pt x="1645920" y="0"/>
                  </a:lnTo>
                  <a:lnTo>
                    <a:pt x="1662553" y="3352"/>
                  </a:lnTo>
                  <a:lnTo>
                    <a:pt x="1676114" y="12496"/>
                  </a:lnTo>
                  <a:lnTo>
                    <a:pt x="1685246" y="26060"/>
                  </a:lnTo>
                  <a:lnTo>
                    <a:pt x="1688591" y="42672"/>
                  </a:lnTo>
                  <a:lnTo>
                    <a:pt x="1688591" y="213360"/>
                  </a:lnTo>
                  <a:lnTo>
                    <a:pt x="1685246" y="229971"/>
                  </a:lnTo>
                  <a:lnTo>
                    <a:pt x="1676114" y="243535"/>
                  </a:lnTo>
                  <a:lnTo>
                    <a:pt x="1662553" y="252679"/>
                  </a:lnTo>
                  <a:lnTo>
                    <a:pt x="1645920" y="256032"/>
                  </a:lnTo>
                  <a:lnTo>
                    <a:pt x="42671" y="256032"/>
                  </a:lnTo>
                  <a:lnTo>
                    <a:pt x="26038" y="252679"/>
                  </a:lnTo>
                  <a:lnTo>
                    <a:pt x="12477" y="243535"/>
                  </a:lnTo>
                  <a:lnTo>
                    <a:pt x="3345" y="229971"/>
                  </a:lnTo>
                  <a:lnTo>
                    <a:pt x="0" y="213360"/>
                  </a:lnTo>
                  <a:lnTo>
                    <a:pt x="0" y="42672"/>
                  </a:lnTo>
                  <a:close/>
                </a:path>
              </a:pathLst>
            </a:custGeom>
            <a:grpFill/>
            <a:ln w="914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766964" y="5866282"/>
            <a:ext cx="16764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">
              <a:spcBef>
                <a:spcPts val="100"/>
              </a:spcBef>
            </a:pPr>
            <a:r>
              <a:rPr sz="1200" b="1" spc="-10" dirty="0">
                <a:latin typeface="Century Gothic"/>
                <a:cs typeface="Century Gothic"/>
              </a:rPr>
              <a:t>DIRECTAS</a:t>
            </a:r>
            <a:r>
              <a:rPr sz="1200" b="1" spc="-10" dirty="0">
                <a:solidFill>
                  <a:srgbClr val="E36C09"/>
                </a:solidFill>
                <a:latin typeface="Century Gothic"/>
                <a:cs typeface="Century Gothic"/>
              </a:rPr>
              <a:t>: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47231" y="3656534"/>
            <a:ext cx="19187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dirty="0">
                <a:latin typeface="Century Gothic"/>
                <a:cs typeface="Century Gothic"/>
              </a:rPr>
              <a:t>Bs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lang="es-ES" sz="1800" b="1" spc="-35" dirty="0">
                <a:latin typeface="Century Gothic"/>
                <a:cs typeface="Century Gothic"/>
              </a:rPr>
              <a:t>12</a:t>
            </a:r>
            <a:r>
              <a:rPr sz="1800" b="1" spc="-10" dirty="0">
                <a:latin typeface="Century Gothic"/>
                <a:cs typeface="Century Gothic"/>
              </a:rPr>
              <a:t>.</a:t>
            </a:r>
            <a:r>
              <a:rPr lang="es-ES" sz="1800" b="1" spc="-10" dirty="0">
                <a:latin typeface="Century Gothic"/>
                <a:cs typeface="Century Gothic"/>
              </a:rPr>
              <a:t>159</a:t>
            </a:r>
            <a:r>
              <a:rPr sz="1800" b="1" spc="-10" dirty="0">
                <a:latin typeface="Century Gothic"/>
                <a:cs typeface="Century Gothic"/>
              </a:rPr>
              <a:t>.</a:t>
            </a:r>
            <a:r>
              <a:rPr lang="es-ES" sz="1800" b="1" spc="-10" dirty="0">
                <a:latin typeface="Century Gothic"/>
                <a:cs typeface="Century Gothic"/>
              </a:rPr>
              <a:t>715</a:t>
            </a:r>
            <a:r>
              <a:rPr sz="1800" b="1" spc="-10" dirty="0">
                <a:latin typeface="Century Gothic"/>
                <a:cs typeface="Century Gothic"/>
              </a:rPr>
              <a:t>,</a:t>
            </a:r>
            <a:r>
              <a:rPr lang="es-ES" sz="1800" b="1" spc="-10" dirty="0">
                <a:latin typeface="Century Gothic"/>
                <a:cs typeface="Century Gothic"/>
              </a:rPr>
              <a:t>70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89912" y="3287395"/>
            <a:ext cx="14732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dirty="0">
                <a:latin typeface="Century Gothic"/>
                <a:cs typeface="Century Gothic"/>
              </a:rPr>
              <a:t>Bs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lang="es-ES" sz="1800" b="1" spc="-30" dirty="0">
                <a:latin typeface="Century Gothic"/>
                <a:cs typeface="Century Gothic"/>
              </a:rPr>
              <a:t>145.0000</a:t>
            </a:r>
            <a:endParaRPr sz="1800" dirty="0">
              <a:latin typeface="Century Gothic"/>
              <a:cs typeface="Century Gothic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418077" y="5309615"/>
            <a:ext cx="922019" cy="891540"/>
            <a:chOff x="3846576" y="5309615"/>
            <a:chExt cx="922019" cy="891540"/>
          </a:xfrm>
          <a:solidFill>
            <a:schemeClr val="bg1"/>
          </a:solidFill>
        </p:grpSpPr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46576" y="5309615"/>
              <a:ext cx="921816" cy="842581"/>
            </a:xfrm>
            <a:prstGeom prst="rect">
              <a:avLst/>
            </a:prstGeom>
            <a:grpFill/>
          </p:spPr>
        </p:pic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46576" y="5367527"/>
              <a:ext cx="915746" cy="833437"/>
            </a:xfrm>
            <a:prstGeom prst="rect">
              <a:avLst/>
            </a:prstGeom>
            <a:grpFill/>
          </p:spPr>
        </p:pic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96868" y="5338571"/>
              <a:ext cx="826008" cy="746760"/>
            </a:xfrm>
            <a:prstGeom prst="rect">
              <a:avLst/>
            </a:prstGeom>
            <a:grpFill/>
          </p:spPr>
        </p:pic>
        <p:sp>
          <p:nvSpPr>
            <p:cNvPr id="46" name="object 46"/>
            <p:cNvSpPr/>
            <p:nvPr/>
          </p:nvSpPr>
          <p:spPr>
            <a:xfrm>
              <a:off x="3896868" y="5338571"/>
              <a:ext cx="826135" cy="746760"/>
            </a:xfrm>
            <a:custGeom>
              <a:avLst/>
              <a:gdLst/>
              <a:ahLst/>
              <a:cxnLst/>
              <a:rect l="l" t="t" r="r" b="b"/>
              <a:pathLst>
                <a:path w="826135" h="746760">
                  <a:moveTo>
                    <a:pt x="0" y="124459"/>
                  </a:moveTo>
                  <a:lnTo>
                    <a:pt x="9784" y="76027"/>
                  </a:lnTo>
                  <a:lnTo>
                    <a:pt x="36464" y="36464"/>
                  </a:lnTo>
                  <a:lnTo>
                    <a:pt x="76027" y="9784"/>
                  </a:lnTo>
                  <a:lnTo>
                    <a:pt x="124460" y="0"/>
                  </a:lnTo>
                  <a:lnTo>
                    <a:pt x="701548" y="0"/>
                  </a:lnTo>
                  <a:lnTo>
                    <a:pt x="749980" y="9784"/>
                  </a:lnTo>
                  <a:lnTo>
                    <a:pt x="789543" y="36464"/>
                  </a:lnTo>
                  <a:lnTo>
                    <a:pt x="816223" y="76027"/>
                  </a:lnTo>
                  <a:lnTo>
                    <a:pt x="826008" y="124459"/>
                  </a:lnTo>
                  <a:lnTo>
                    <a:pt x="826008" y="622299"/>
                  </a:lnTo>
                  <a:lnTo>
                    <a:pt x="816223" y="670743"/>
                  </a:lnTo>
                  <a:lnTo>
                    <a:pt x="789543" y="710304"/>
                  </a:lnTo>
                  <a:lnTo>
                    <a:pt x="749980" y="736978"/>
                  </a:lnTo>
                  <a:lnTo>
                    <a:pt x="701548" y="746759"/>
                  </a:lnTo>
                  <a:lnTo>
                    <a:pt x="124460" y="746759"/>
                  </a:lnTo>
                  <a:lnTo>
                    <a:pt x="76027" y="736978"/>
                  </a:lnTo>
                  <a:lnTo>
                    <a:pt x="36464" y="710304"/>
                  </a:lnTo>
                  <a:lnTo>
                    <a:pt x="9784" y="670743"/>
                  </a:lnTo>
                  <a:lnTo>
                    <a:pt x="0" y="622299"/>
                  </a:lnTo>
                  <a:lnTo>
                    <a:pt x="0" y="124459"/>
                  </a:lnTo>
                  <a:close/>
                </a:path>
              </a:pathLst>
            </a:custGeom>
            <a:grpFill/>
            <a:ln w="914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4666235" y="5481015"/>
            <a:ext cx="428625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spc="-25" dirty="0">
                <a:latin typeface="Century Gothic"/>
                <a:cs typeface="Century Gothic"/>
              </a:rPr>
              <a:t>1</a:t>
            </a:r>
            <a:r>
              <a:rPr lang="es-ES" sz="2800" b="1" spc="-25" dirty="0">
                <a:latin typeface="Century Gothic"/>
                <a:cs typeface="Century Gothic"/>
              </a:rPr>
              <a:t>1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52168" y="4389831"/>
            <a:ext cx="1751964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600" b="1" dirty="0">
                <a:latin typeface="Century Gothic"/>
                <a:cs typeface="Century Gothic"/>
              </a:rPr>
              <a:t>Auditoria</a:t>
            </a:r>
            <a:r>
              <a:rPr sz="1600" b="1" spc="-55" dirty="0">
                <a:latin typeface="Century Gothic"/>
                <a:cs typeface="Century Gothic"/>
              </a:rPr>
              <a:t> </a:t>
            </a:r>
            <a:r>
              <a:rPr sz="1600" b="1" spc="-10" dirty="0">
                <a:latin typeface="Century Gothic"/>
                <a:cs typeface="Century Gothic"/>
              </a:rPr>
              <a:t>internas</a:t>
            </a:r>
            <a:endParaRPr sz="1600" b="1" dirty="0">
              <a:latin typeface="Century Gothic"/>
              <a:cs typeface="Century Gothic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707380" y="6153912"/>
            <a:ext cx="1787525" cy="431165"/>
            <a:chOff x="5135879" y="6153911"/>
            <a:chExt cx="1787525" cy="431165"/>
          </a:xfrm>
          <a:solidFill>
            <a:schemeClr val="bg1"/>
          </a:solidFill>
        </p:grpSpPr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38927" y="6153911"/>
              <a:ext cx="1784477" cy="415848"/>
            </a:xfrm>
            <a:prstGeom prst="rect">
              <a:avLst/>
            </a:prstGeom>
            <a:grpFill/>
          </p:spPr>
        </p:pic>
        <p:pic>
          <p:nvPicPr>
            <p:cNvPr id="51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35879" y="6178295"/>
              <a:ext cx="1775332" cy="406692"/>
            </a:xfrm>
            <a:prstGeom prst="rect">
              <a:avLst/>
            </a:prstGeom>
            <a:grpFill/>
          </p:spPr>
        </p:pic>
        <p:pic>
          <p:nvPicPr>
            <p:cNvPr id="52" name="object 5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189219" y="6182867"/>
              <a:ext cx="1688591" cy="320039"/>
            </a:xfrm>
            <a:prstGeom prst="rect">
              <a:avLst/>
            </a:prstGeom>
            <a:grpFill/>
          </p:spPr>
        </p:pic>
        <p:sp>
          <p:nvSpPr>
            <p:cNvPr id="53" name="object 53"/>
            <p:cNvSpPr/>
            <p:nvPr/>
          </p:nvSpPr>
          <p:spPr>
            <a:xfrm>
              <a:off x="5189219" y="6182867"/>
              <a:ext cx="1689100" cy="320040"/>
            </a:xfrm>
            <a:custGeom>
              <a:avLst/>
              <a:gdLst/>
              <a:ahLst/>
              <a:cxnLst/>
              <a:rect l="l" t="t" r="r" b="b"/>
              <a:pathLst>
                <a:path w="1689100" h="320040">
                  <a:moveTo>
                    <a:pt x="0" y="53339"/>
                  </a:moveTo>
                  <a:lnTo>
                    <a:pt x="4190" y="32575"/>
                  </a:lnTo>
                  <a:lnTo>
                    <a:pt x="15620" y="15620"/>
                  </a:lnTo>
                  <a:lnTo>
                    <a:pt x="32575" y="4190"/>
                  </a:lnTo>
                  <a:lnTo>
                    <a:pt x="53339" y="0"/>
                  </a:lnTo>
                  <a:lnTo>
                    <a:pt x="1635252" y="0"/>
                  </a:lnTo>
                  <a:lnTo>
                    <a:pt x="1656016" y="4190"/>
                  </a:lnTo>
                  <a:lnTo>
                    <a:pt x="1672970" y="15620"/>
                  </a:lnTo>
                  <a:lnTo>
                    <a:pt x="1684400" y="32575"/>
                  </a:lnTo>
                  <a:lnTo>
                    <a:pt x="1688591" y="53339"/>
                  </a:lnTo>
                  <a:lnTo>
                    <a:pt x="1688591" y="266699"/>
                  </a:lnTo>
                  <a:lnTo>
                    <a:pt x="1684400" y="287464"/>
                  </a:lnTo>
                  <a:lnTo>
                    <a:pt x="1672970" y="304418"/>
                  </a:lnTo>
                  <a:lnTo>
                    <a:pt x="1656016" y="315848"/>
                  </a:lnTo>
                  <a:lnTo>
                    <a:pt x="1635252" y="320039"/>
                  </a:lnTo>
                  <a:lnTo>
                    <a:pt x="53339" y="320039"/>
                  </a:lnTo>
                  <a:lnTo>
                    <a:pt x="32575" y="315848"/>
                  </a:lnTo>
                  <a:lnTo>
                    <a:pt x="15621" y="304418"/>
                  </a:lnTo>
                  <a:lnTo>
                    <a:pt x="4191" y="287464"/>
                  </a:lnTo>
                  <a:lnTo>
                    <a:pt x="0" y="266699"/>
                  </a:lnTo>
                  <a:lnTo>
                    <a:pt x="0" y="53339"/>
                  </a:lnTo>
                  <a:close/>
                </a:path>
              </a:pathLst>
            </a:custGeom>
            <a:grpFill/>
            <a:ln w="914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5834634" y="6237223"/>
            <a:ext cx="15316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00" b="1" dirty="0">
                <a:latin typeface="Century Gothic"/>
                <a:cs typeface="Century Gothic"/>
              </a:rPr>
              <a:t>MENOR</a:t>
            </a:r>
            <a:endParaRPr sz="1200" b="1" dirty="0">
              <a:latin typeface="Century Gothic"/>
              <a:cs typeface="Century Gothic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529321" y="4949134"/>
            <a:ext cx="1811908" cy="1528624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spcBef>
                <a:spcPts val="1300"/>
              </a:spcBef>
              <a:tabLst>
                <a:tab pos="423545" algn="l"/>
              </a:tabLst>
            </a:pPr>
            <a:r>
              <a:rPr sz="1800" spc="-25" dirty="0">
                <a:latin typeface="Century Gothic"/>
                <a:cs typeface="Century Gothic"/>
              </a:rPr>
              <a:t>Bs</a:t>
            </a:r>
            <a:r>
              <a:rPr sz="1800" dirty="0">
                <a:latin typeface="Century Gothic"/>
                <a:cs typeface="Century Gothic"/>
              </a:rPr>
              <a:t>	</a:t>
            </a:r>
            <a:r>
              <a:rPr lang="es-ES" sz="1800" dirty="0">
                <a:latin typeface="Century Gothic"/>
                <a:cs typeface="Century Gothic"/>
              </a:rPr>
              <a:t>3</a:t>
            </a:r>
            <a:r>
              <a:rPr sz="1600" spc="-10" dirty="0">
                <a:latin typeface="Century Gothic"/>
                <a:cs typeface="Century Gothic"/>
              </a:rPr>
              <a:t>.</a:t>
            </a:r>
            <a:r>
              <a:rPr lang="es-ES" sz="1600" spc="-10" dirty="0">
                <a:latin typeface="Century Gothic"/>
                <a:cs typeface="Century Gothic"/>
              </a:rPr>
              <a:t>727</a:t>
            </a:r>
            <a:r>
              <a:rPr sz="1600" spc="-10" dirty="0">
                <a:latin typeface="Century Gothic"/>
                <a:cs typeface="Century Gothic"/>
              </a:rPr>
              <a:t>.</a:t>
            </a:r>
            <a:r>
              <a:rPr lang="es-ES" sz="1600" spc="-10" dirty="0">
                <a:latin typeface="Century Gothic"/>
                <a:cs typeface="Century Gothic"/>
              </a:rPr>
              <a:t>532</a:t>
            </a:r>
            <a:r>
              <a:rPr sz="1600" spc="-10" dirty="0">
                <a:latin typeface="Century Gothic"/>
                <a:cs typeface="Century Gothic"/>
              </a:rPr>
              <a:t>,00</a:t>
            </a:r>
            <a:endParaRPr sz="1600" dirty="0">
              <a:latin typeface="Century Gothic"/>
              <a:cs typeface="Century Gothic"/>
            </a:endParaRPr>
          </a:p>
          <a:p>
            <a:pPr marL="40005">
              <a:spcBef>
                <a:spcPts val="1080"/>
              </a:spcBef>
              <a:tabLst>
                <a:tab pos="405765" algn="l"/>
              </a:tabLst>
            </a:pPr>
            <a:r>
              <a:rPr sz="1600" spc="-25" dirty="0">
                <a:latin typeface="Century Gothic"/>
                <a:cs typeface="Century Gothic"/>
              </a:rPr>
              <a:t>Bs</a:t>
            </a:r>
            <a:r>
              <a:rPr sz="1600" dirty="0">
                <a:latin typeface="Century Gothic"/>
                <a:cs typeface="Century Gothic"/>
              </a:rPr>
              <a:t>	</a:t>
            </a:r>
            <a:r>
              <a:rPr lang="es-ES" sz="1600" dirty="0">
                <a:latin typeface="Century Gothic"/>
                <a:cs typeface="Century Gothic"/>
              </a:rPr>
              <a:t>6</a:t>
            </a:r>
            <a:r>
              <a:rPr sz="1600" spc="-10" dirty="0">
                <a:latin typeface="Century Gothic"/>
                <a:cs typeface="Century Gothic"/>
              </a:rPr>
              <a:t>.1</a:t>
            </a:r>
            <a:r>
              <a:rPr lang="es-ES" sz="1600" spc="-10" dirty="0">
                <a:latin typeface="Century Gothic"/>
                <a:cs typeface="Century Gothic"/>
              </a:rPr>
              <a:t>23</a:t>
            </a:r>
            <a:r>
              <a:rPr sz="1600" spc="-10" dirty="0">
                <a:latin typeface="Century Gothic"/>
                <a:cs typeface="Century Gothic"/>
              </a:rPr>
              <a:t>.</a:t>
            </a:r>
            <a:r>
              <a:rPr lang="es-ES" sz="1600" spc="-10" dirty="0">
                <a:latin typeface="Century Gothic"/>
                <a:cs typeface="Century Gothic"/>
              </a:rPr>
              <a:t>859</a:t>
            </a:r>
            <a:r>
              <a:rPr sz="1600" spc="-10" dirty="0">
                <a:latin typeface="Century Gothic"/>
                <a:cs typeface="Century Gothic"/>
              </a:rPr>
              <a:t>,00</a:t>
            </a:r>
            <a:endParaRPr sz="1600" dirty="0">
              <a:latin typeface="Century Gothic"/>
              <a:cs typeface="Century Gothic"/>
            </a:endParaRPr>
          </a:p>
          <a:p>
            <a:pPr marL="67310">
              <a:spcBef>
                <a:spcPts val="915"/>
              </a:spcBef>
              <a:tabLst>
                <a:tab pos="597535" algn="l"/>
              </a:tabLst>
            </a:pPr>
            <a:r>
              <a:rPr sz="1600" spc="-25" dirty="0">
                <a:latin typeface="Century Gothic"/>
                <a:cs typeface="Century Gothic"/>
              </a:rPr>
              <a:t>Bs</a:t>
            </a:r>
            <a:r>
              <a:rPr sz="1600" dirty="0">
                <a:latin typeface="Century Gothic"/>
                <a:cs typeface="Century Gothic"/>
              </a:rPr>
              <a:t>	</a:t>
            </a:r>
            <a:r>
              <a:rPr lang="es-ES" sz="1600" dirty="0">
                <a:latin typeface="Century Gothic"/>
                <a:cs typeface="Century Gothic"/>
              </a:rPr>
              <a:t>662.276.</a:t>
            </a:r>
            <a:r>
              <a:rPr lang="es-ES" sz="1600" spc="-10" dirty="0">
                <a:latin typeface="Century Gothic"/>
                <a:cs typeface="Century Gothic"/>
              </a:rPr>
              <a:t>00</a:t>
            </a:r>
            <a:endParaRPr sz="1600" dirty="0">
              <a:latin typeface="Century Gothic"/>
              <a:cs typeface="Century Gothic"/>
            </a:endParaRPr>
          </a:p>
          <a:p>
            <a:pPr marL="67310">
              <a:spcBef>
                <a:spcPts val="745"/>
              </a:spcBef>
              <a:tabLst>
                <a:tab pos="432434" algn="l"/>
              </a:tabLst>
            </a:pPr>
            <a:r>
              <a:rPr sz="1600" spc="-25" dirty="0">
                <a:latin typeface="Century Gothic"/>
                <a:cs typeface="Century Gothic"/>
              </a:rPr>
              <a:t>Bs</a:t>
            </a:r>
            <a:r>
              <a:rPr sz="1600" dirty="0">
                <a:latin typeface="Century Gothic"/>
                <a:cs typeface="Century Gothic"/>
              </a:rPr>
              <a:t>	</a:t>
            </a:r>
            <a:r>
              <a:rPr lang="es-BO" sz="1600" spc="-10" dirty="0">
                <a:latin typeface="Century Gothic"/>
                <a:cs typeface="Century Gothic"/>
              </a:rPr>
              <a:t>1.646.048,70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56" name="Rectángulo redondeado 7">
            <a:extLst>
              <a:ext uri="{FF2B5EF4-FFF2-40B4-BE49-F238E27FC236}">
                <a16:creationId xmlns:a16="http://schemas.microsoft.com/office/drawing/2014/main" id="{4BD43329-4180-C49E-2838-256F04DBD3F4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7" name="Imagen 4" descr="Logo-MDPRYA-Horizontal.jpg">
            <a:extLst>
              <a:ext uri="{FF2B5EF4-FFF2-40B4-BE49-F238E27FC236}">
                <a16:creationId xmlns:a16="http://schemas.microsoft.com/office/drawing/2014/main" id="{A18F0780-56B6-C1AC-ADB1-C526B63F460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" y="101903"/>
            <a:ext cx="2137331" cy="81755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0254" y="1536134"/>
            <a:ext cx="4042766" cy="644407"/>
          </a:xfrm>
          <a:prstGeom prst="rect">
            <a:avLst/>
          </a:prstGeom>
        </p:spPr>
        <p:txBody>
          <a:bodyPr vert="horz" wrap="square" lIns="0" tIns="1333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 err="1"/>
              <a:t>Presupuesto</a:t>
            </a:r>
            <a:r>
              <a:rPr spc="-70" dirty="0"/>
              <a:t> </a:t>
            </a:r>
            <a:r>
              <a:rPr b="1" spc="-20" dirty="0"/>
              <a:t>202</a:t>
            </a:r>
            <a:r>
              <a:rPr lang="es-ES" b="1" spc="-20" dirty="0"/>
              <a:t>6</a:t>
            </a:r>
            <a:endParaRPr b="1" spc="-20" dirty="0"/>
          </a:p>
        </p:txBody>
      </p:sp>
      <p:sp>
        <p:nvSpPr>
          <p:cNvPr id="3" name="object 3"/>
          <p:cNvSpPr/>
          <p:nvPr/>
        </p:nvSpPr>
        <p:spPr>
          <a:xfrm>
            <a:off x="986028" y="3535679"/>
            <a:ext cx="4444365" cy="524510"/>
          </a:xfrm>
          <a:custGeom>
            <a:avLst/>
            <a:gdLst/>
            <a:ahLst/>
            <a:cxnLst/>
            <a:rect l="l" t="t" r="r" b="b"/>
            <a:pathLst>
              <a:path w="4444365" h="524510">
                <a:moveTo>
                  <a:pt x="4356608" y="0"/>
                </a:moveTo>
                <a:lnTo>
                  <a:pt x="87376" y="0"/>
                </a:lnTo>
                <a:lnTo>
                  <a:pt x="53363" y="6865"/>
                </a:lnTo>
                <a:lnTo>
                  <a:pt x="25590" y="25590"/>
                </a:lnTo>
                <a:lnTo>
                  <a:pt x="6865" y="53363"/>
                </a:lnTo>
                <a:lnTo>
                  <a:pt x="0" y="87376"/>
                </a:lnTo>
                <a:lnTo>
                  <a:pt x="0" y="436880"/>
                </a:lnTo>
                <a:lnTo>
                  <a:pt x="6865" y="470892"/>
                </a:lnTo>
                <a:lnTo>
                  <a:pt x="25590" y="498665"/>
                </a:lnTo>
                <a:lnTo>
                  <a:pt x="53363" y="517390"/>
                </a:lnTo>
                <a:lnTo>
                  <a:pt x="87376" y="524256"/>
                </a:lnTo>
                <a:lnTo>
                  <a:pt x="4356608" y="524256"/>
                </a:lnTo>
                <a:lnTo>
                  <a:pt x="4390620" y="517390"/>
                </a:lnTo>
                <a:lnTo>
                  <a:pt x="4418393" y="498665"/>
                </a:lnTo>
                <a:lnTo>
                  <a:pt x="4437118" y="470892"/>
                </a:lnTo>
                <a:lnTo>
                  <a:pt x="4443984" y="436880"/>
                </a:lnTo>
                <a:lnTo>
                  <a:pt x="4443984" y="87376"/>
                </a:lnTo>
                <a:lnTo>
                  <a:pt x="4437118" y="53363"/>
                </a:lnTo>
                <a:lnTo>
                  <a:pt x="4418393" y="25590"/>
                </a:lnTo>
                <a:lnTo>
                  <a:pt x="4390620" y="6865"/>
                </a:lnTo>
                <a:lnTo>
                  <a:pt x="435660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0254" y="3647058"/>
            <a:ext cx="4250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dirty="0">
                <a:latin typeface="Century Gothic"/>
                <a:cs typeface="Century Gothic"/>
              </a:rPr>
              <a:t>METROLOGÍA</a:t>
            </a:r>
            <a:r>
              <a:rPr sz="1800" b="1" spc="-9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INDUSTRIAL</a:t>
            </a:r>
            <a:r>
              <a:rPr sz="1800" b="1" spc="-6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Y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CIENTÍFICA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89677" y="3657601"/>
            <a:ext cx="2478405" cy="3186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>
            <a:defPPr>
              <a:defRPr lang="en-US"/>
            </a:defPPr>
          </a:lstStyle>
          <a:p>
            <a:pPr algn="ctr"/>
            <a:r>
              <a:rPr sz="1800" b="1" dirty="0">
                <a:latin typeface="Century Gothic" panose="020B0502020202020204" pitchFamily="34" charset="0"/>
              </a:rPr>
              <a:t>Bs </a:t>
            </a:r>
            <a:r>
              <a:rPr lang="es-ES" sz="1800" b="1" dirty="0">
                <a:latin typeface="Century Gothic" panose="020B0502020202020204" pitchFamily="34" charset="0"/>
              </a:rPr>
              <a:t>5.015.703</a:t>
            </a:r>
            <a:endParaRPr sz="1800" b="1" dirty="0">
              <a:latin typeface="Century Gothic" panose="020B0502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22605" y="4166615"/>
            <a:ext cx="4444365" cy="554990"/>
          </a:xfrm>
          <a:custGeom>
            <a:avLst/>
            <a:gdLst/>
            <a:ahLst/>
            <a:cxnLst/>
            <a:rect l="l" t="t" r="r" b="b"/>
            <a:pathLst>
              <a:path w="4444365" h="554989">
                <a:moveTo>
                  <a:pt x="4351528" y="0"/>
                </a:moveTo>
                <a:lnTo>
                  <a:pt x="92455" y="0"/>
                </a:lnTo>
                <a:lnTo>
                  <a:pt x="56465" y="7266"/>
                </a:lnTo>
                <a:lnTo>
                  <a:pt x="27077" y="27082"/>
                </a:lnTo>
                <a:lnTo>
                  <a:pt x="7264" y="56471"/>
                </a:lnTo>
                <a:lnTo>
                  <a:pt x="0" y="92455"/>
                </a:lnTo>
                <a:lnTo>
                  <a:pt x="0" y="462279"/>
                </a:lnTo>
                <a:lnTo>
                  <a:pt x="7264" y="498264"/>
                </a:lnTo>
                <a:lnTo>
                  <a:pt x="27077" y="527653"/>
                </a:lnTo>
                <a:lnTo>
                  <a:pt x="56465" y="547469"/>
                </a:lnTo>
                <a:lnTo>
                  <a:pt x="92455" y="554735"/>
                </a:lnTo>
                <a:lnTo>
                  <a:pt x="4351528" y="554735"/>
                </a:lnTo>
                <a:lnTo>
                  <a:pt x="4387512" y="547469"/>
                </a:lnTo>
                <a:lnTo>
                  <a:pt x="4416901" y="527653"/>
                </a:lnTo>
                <a:lnTo>
                  <a:pt x="4436717" y="498264"/>
                </a:lnTo>
                <a:lnTo>
                  <a:pt x="4443984" y="462279"/>
                </a:lnTo>
                <a:lnTo>
                  <a:pt x="4443984" y="92455"/>
                </a:lnTo>
                <a:lnTo>
                  <a:pt x="4436717" y="56471"/>
                </a:lnTo>
                <a:lnTo>
                  <a:pt x="4416901" y="27082"/>
                </a:lnTo>
                <a:lnTo>
                  <a:pt x="4387512" y="7266"/>
                </a:lnTo>
                <a:lnTo>
                  <a:pt x="435152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07744" y="4293870"/>
            <a:ext cx="223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dirty="0">
                <a:latin typeface="Century Gothic"/>
                <a:cs typeface="Century Gothic"/>
              </a:rPr>
              <a:t>METROLOGÍA</a:t>
            </a:r>
            <a:r>
              <a:rPr sz="1800" b="1" spc="-5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LEGAL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96100" y="2569149"/>
            <a:ext cx="6894799" cy="320601"/>
          </a:xfrm>
          <a:prstGeom prst="rect">
            <a:avLst/>
          </a:prstGeom>
          <a:solidFill>
            <a:schemeClr val="bg1">
              <a:lumMod val="85000"/>
            </a:schemeClr>
          </a:solidFill>
          <a:ln w="9144">
            <a:solidFill>
              <a:srgbClr val="F6924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120014" algn="ctr">
              <a:spcBef>
                <a:spcPts val="340"/>
              </a:spcBef>
            </a:pPr>
            <a:r>
              <a:rPr sz="1800" dirty="0">
                <a:latin typeface="Century Gothic"/>
                <a:cs typeface="Century Gothic"/>
              </a:rPr>
              <a:t>El presupuesto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para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la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gestion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202</a:t>
            </a:r>
            <a:r>
              <a:rPr lang="es-ES" sz="1800" dirty="0">
                <a:latin typeface="Century Gothic"/>
                <a:cs typeface="Century Gothic"/>
              </a:rPr>
              <a:t>6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es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de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Bs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lang="es-ES" sz="1800" b="1" spc="-15" dirty="0">
                <a:latin typeface="Century Gothic"/>
                <a:cs typeface="Century Gothic"/>
              </a:rPr>
              <a:t>60</a:t>
            </a:r>
            <a:r>
              <a:rPr lang="es-ES" sz="1800" b="1" dirty="0">
                <a:latin typeface="Century Gothic" panose="020B0502020202020204" pitchFamily="34" charset="0"/>
              </a:rPr>
              <a:t>.000.000,00</a:t>
            </a:r>
            <a:endParaRPr sz="1800" b="1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89677" y="4349497"/>
            <a:ext cx="2478405" cy="2949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7780" rIns="0" bIns="0" rtlCol="0">
            <a:spAutoFit/>
          </a:bodyPr>
          <a:lstStyle/>
          <a:p>
            <a:pPr marL="420370">
              <a:spcBef>
                <a:spcPts val="140"/>
              </a:spcBef>
            </a:pPr>
            <a:r>
              <a:rPr lang="es-ES" sz="1800" b="1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Bs</a:t>
            </a:r>
            <a:r>
              <a:rPr lang="es-ES" sz="1800" b="1" dirty="0">
                <a:latin typeface="Century Gothic"/>
                <a:cs typeface="Century Gothic"/>
              </a:rPr>
              <a:t>  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lang="es-ES" sz="1800" b="1" dirty="0">
                <a:latin typeface="Century Gothic" panose="020B0502020202020204" pitchFamily="34" charset="0"/>
              </a:rPr>
              <a:t>3.506.520</a:t>
            </a:r>
            <a:endParaRPr sz="1800" b="1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22605" y="4785360"/>
            <a:ext cx="4444365" cy="558165"/>
          </a:xfrm>
          <a:custGeom>
            <a:avLst/>
            <a:gdLst/>
            <a:ahLst/>
            <a:cxnLst/>
            <a:rect l="l" t="t" r="r" b="b"/>
            <a:pathLst>
              <a:path w="4444365" h="558164">
                <a:moveTo>
                  <a:pt x="4351020" y="0"/>
                </a:moveTo>
                <a:lnTo>
                  <a:pt x="92964" y="0"/>
                </a:lnTo>
                <a:lnTo>
                  <a:pt x="56776" y="7310"/>
                </a:lnTo>
                <a:lnTo>
                  <a:pt x="27227" y="27241"/>
                </a:lnTo>
                <a:lnTo>
                  <a:pt x="7305" y="56792"/>
                </a:lnTo>
                <a:lnTo>
                  <a:pt x="0" y="92963"/>
                </a:lnTo>
                <a:lnTo>
                  <a:pt x="0" y="464819"/>
                </a:lnTo>
                <a:lnTo>
                  <a:pt x="7305" y="500991"/>
                </a:lnTo>
                <a:lnTo>
                  <a:pt x="27227" y="530542"/>
                </a:lnTo>
                <a:lnTo>
                  <a:pt x="56776" y="550473"/>
                </a:lnTo>
                <a:lnTo>
                  <a:pt x="92964" y="557783"/>
                </a:lnTo>
                <a:lnTo>
                  <a:pt x="4351020" y="557783"/>
                </a:lnTo>
                <a:lnTo>
                  <a:pt x="4387191" y="550473"/>
                </a:lnTo>
                <a:lnTo>
                  <a:pt x="4416742" y="530542"/>
                </a:lnTo>
                <a:lnTo>
                  <a:pt x="4436673" y="500991"/>
                </a:lnTo>
                <a:lnTo>
                  <a:pt x="4443984" y="464819"/>
                </a:lnTo>
                <a:lnTo>
                  <a:pt x="4443984" y="92963"/>
                </a:lnTo>
                <a:lnTo>
                  <a:pt x="4436673" y="56792"/>
                </a:lnTo>
                <a:lnTo>
                  <a:pt x="4416742" y="27241"/>
                </a:lnTo>
                <a:lnTo>
                  <a:pt x="4387191" y="7310"/>
                </a:lnTo>
                <a:lnTo>
                  <a:pt x="435102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07745" y="4913757"/>
            <a:ext cx="17170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spc="-10" dirty="0">
                <a:latin typeface="Century Gothic"/>
                <a:cs typeface="Century Gothic"/>
              </a:rPr>
              <a:t>ACREDITACIÓN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89677" y="4940808"/>
            <a:ext cx="2478405" cy="3148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37465" rIns="0" bIns="0" rtlCol="0">
            <a:spAutoFit/>
          </a:bodyPr>
          <a:lstStyle/>
          <a:p>
            <a:pPr marL="484505">
              <a:spcBef>
                <a:spcPts val="295"/>
              </a:spcBef>
            </a:pPr>
            <a:r>
              <a:rPr sz="1800" b="1" dirty="0">
                <a:latin typeface="Century Gothic"/>
                <a:cs typeface="Century Gothic"/>
              </a:rPr>
              <a:t>Bs</a:t>
            </a:r>
            <a:r>
              <a:rPr sz="1800" b="1" spc="47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5</a:t>
            </a:r>
            <a:r>
              <a:rPr lang="es-ES" sz="1800" b="1" spc="-10" dirty="0">
                <a:latin typeface="Century Gothic"/>
                <a:cs typeface="Century Gothic"/>
              </a:rPr>
              <a:t>27</a:t>
            </a:r>
            <a:r>
              <a:rPr sz="1800" b="1" spc="-10" dirty="0">
                <a:latin typeface="Century Gothic"/>
                <a:cs typeface="Century Gothic"/>
              </a:rPr>
              <a:t>.</a:t>
            </a:r>
            <a:r>
              <a:rPr lang="es-ES" sz="1800" b="1" spc="-10" dirty="0">
                <a:latin typeface="Century Gothic"/>
                <a:cs typeface="Century Gothic"/>
              </a:rPr>
              <a:t>292</a:t>
            </a:r>
            <a:r>
              <a:rPr sz="1800" b="1" spc="-10" dirty="0">
                <a:latin typeface="Century Gothic"/>
                <a:cs typeface="Century Gothic"/>
              </a:rPr>
              <a:t>,00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89677" y="5556504"/>
            <a:ext cx="2478405" cy="323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45720" rIns="0" bIns="0" rtlCol="0">
            <a:spAutoFit/>
          </a:bodyPr>
          <a:lstStyle/>
          <a:p>
            <a:pPr marL="356235">
              <a:spcBef>
                <a:spcPts val="360"/>
              </a:spcBef>
            </a:pPr>
            <a:r>
              <a:rPr lang="es-ES" sz="1800" b="1" dirty="0">
                <a:latin typeface="Century Gothic"/>
                <a:cs typeface="Century Gothic"/>
              </a:rPr>
              <a:t>  </a:t>
            </a:r>
            <a:r>
              <a:rPr sz="1800" b="1" dirty="0">
                <a:latin typeface="Century Gothic"/>
                <a:cs typeface="Century Gothic"/>
              </a:rPr>
              <a:t>Bs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lang="es-ES" sz="1800" b="1" spc="-25" dirty="0">
                <a:latin typeface="Century Gothic"/>
                <a:cs typeface="Century Gothic"/>
              </a:rPr>
              <a:t>50.920.485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22605" y="5462015"/>
            <a:ext cx="4444365" cy="554990"/>
          </a:xfrm>
          <a:custGeom>
            <a:avLst/>
            <a:gdLst/>
            <a:ahLst/>
            <a:cxnLst/>
            <a:rect l="l" t="t" r="r" b="b"/>
            <a:pathLst>
              <a:path w="4444365" h="554989">
                <a:moveTo>
                  <a:pt x="4351528" y="0"/>
                </a:moveTo>
                <a:lnTo>
                  <a:pt x="92455" y="0"/>
                </a:lnTo>
                <a:lnTo>
                  <a:pt x="56465" y="7266"/>
                </a:lnTo>
                <a:lnTo>
                  <a:pt x="27077" y="27082"/>
                </a:lnTo>
                <a:lnTo>
                  <a:pt x="7264" y="56471"/>
                </a:lnTo>
                <a:lnTo>
                  <a:pt x="0" y="92456"/>
                </a:lnTo>
                <a:lnTo>
                  <a:pt x="0" y="462280"/>
                </a:lnTo>
                <a:lnTo>
                  <a:pt x="7264" y="498270"/>
                </a:lnTo>
                <a:lnTo>
                  <a:pt x="27077" y="527658"/>
                </a:lnTo>
                <a:lnTo>
                  <a:pt x="56465" y="547471"/>
                </a:lnTo>
                <a:lnTo>
                  <a:pt x="92455" y="554736"/>
                </a:lnTo>
                <a:lnTo>
                  <a:pt x="4351528" y="554736"/>
                </a:lnTo>
                <a:lnTo>
                  <a:pt x="4387512" y="547471"/>
                </a:lnTo>
                <a:lnTo>
                  <a:pt x="4416901" y="527658"/>
                </a:lnTo>
                <a:lnTo>
                  <a:pt x="4436717" y="498270"/>
                </a:lnTo>
                <a:lnTo>
                  <a:pt x="4443984" y="462280"/>
                </a:lnTo>
                <a:lnTo>
                  <a:pt x="4443984" y="92456"/>
                </a:lnTo>
                <a:lnTo>
                  <a:pt x="4436717" y="56471"/>
                </a:lnTo>
                <a:lnTo>
                  <a:pt x="4416901" y="27082"/>
                </a:lnTo>
                <a:lnTo>
                  <a:pt x="4387512" y="7266"/>
                </a:lnTo>
                <a:lnTo>
                  <a:pt x="435152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07745" y="5589523"/>
            <a:ext cx="3269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dirty="0">
                <a:latin typeface="Century Gothic"/>
                <a:cs typeface="Century Gothic"/>
              </a:rPr>
              <a:t>ADMINISTRATIVA</a:t>
            </a:r>
            <a:r>
              <a:rPr sz="1800" b="1" spc="-11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FINANCIERA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20" name="Rectángulo redondeado 7">
            <a:extLst>
              <a:ext uri="{FF2B5EF4-FFF2-40B4-BE49-F238E27FC236}">
                <a16:creationId xmlns:a16="http://schemas.microsoft.com/office/drawing/2014/main" id="{E7318BD1-46D6-276D-FF0A-AB65C722372F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21" name="Imagen 4" descr="Logo-MDPRYA-Horizontal.jpg">
            <a:extLst>
              <a:ext uri="{FF2B5EF4-FFF2-40B4-BE49-F238E27FC236}">
                <a16:creationId xmlns:a16="http://schemas.microsoft.com/office/drawing/2014/main" id="{91DBD41C-5918-137F-FF86-AD43C9A58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" y="101903"/>
            <a:ext cx="2137331" cy="8175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8" y="522852"/>
            <a:ext cx="10295197" cy="6310174"/>
          </a:xfrm>
          <a:prstGeom prst="rect">
            <a:avLst/>
          </a:prstGeom>
        </p:spPr>
      </p:pic>
      <p:sp>
        <p:nvSpPr>
          <p:cNvPr id="3" name="Rectángulo redondeado 7">
            <a:extLst>
              <a:ext uri="{FF2B5EF4-FFF2-40B4-BE49-F238E27FC236}">
                <a16:creationId xmlns:a16="http://schemas.microsoft.com/office/drawing/2014/main" id="{0DB998FD-BA1C-DBC7-072E-1457EA67FD4E}"/>
              </a:ext>
            </a:extLst>
          </p:cNvPr>
          <p:cNvSpPr/>
          <p:nvPr/>
        </p:nvSpPr>
        <p:spPr>
          <a:xfrm>
            <a:off x="-323493" y="-63867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4" name="Imagen 3" descr="Logo-MDPRYA-Horizontal.jpg">
            <a:extLst>
              <a:ext uri="{FF2B5EF4-FFF2-40B4-BE49-F238E27FC236}">
                <a16:creationId xmlns:a16="http://schemas.microsoft.com/office/drawing/2014/main" id="{1B3276BD-0023-E529-E4BF-B56A51633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3" y="24974"/>
            <a:ext cx="2137331" cy="81755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4D635-A136-B6B3-3C20-C72018B44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3D74C4D-2EBB-B257-40C5-49EC9911DF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254" y="1536134"/>
            <a:ext cx="4042766" cy="644407"/>
          </a:xfrm>
          <a:prstGeom prst="rect">
            <a:avLst/>
          </a:prstGeom>
        </p:spPr>
        <p:txBody>
          <a:bodyPr vert="horz" wrap="square" lIns="0" tIns="1333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 err="1"/>
              <a:t>Presupuesto</a:t>
            </a:r>
            <a:r>
              <a:rPr spc="-70" dirty="0"/>
              <a:t> </a:t>
            </a:r>
            <a:r>
              <a:rPr b="1" spc="-20" dirty="0"/>
              <a:t>202</a:t>
            </a:r>
            <a:r>
              <a:rPr lang="es-ES" b="1" spc="-20" dirty="0"/>
              <a:t>6</a:t>
            </a:r>
            <a:endParaRPr b="1" spc="-2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6232196-E0B5-4835-60EC-8AC1C2F088A4}"/>
              </a:ext>
            </a:extLst>
          </p:cNvPr>
          <p:cNvSpPr/>
          <p:nvPr/>
        </p:nvSpPr>
        <p:spPr>
          <a:xfrm>
            <a:off x="986028" y="3535679"/>
            <a:ext cx="4444365" cy="524510"/>
          </a:xfrm>
          <a:custGeom>
            <a:avLst/>
            <a:gdLst/>
            <a:ahLst/>
            <a:cxnLst/>
            <a:rect l="l" t="t" r="r" b="b"/>
            <a:pathLst>
              <a:path w="4444365" h="524510">
                <a:moveTo>
                  <a:pt x="4356608" y="0"/>
                </a:moveTo>
                <a:lnTo>
                  <a:pt x="87376" y="0"/>
                </a:lnTo>
                <a:lnTo>
                  <a:pt x="53363" y="6865"/>
                </a:lnTo>
                <a:lnTo>
                  <a:pt x="25590" y="25590"/>
                </a:lnTo>
                <a:lnTo>
                  <a:pt x="6865" y="53363"/>
                </a:lnTo>
                <a:lnTo>
                  <a:pt x="0" y="87376"/>
                </a:lnTo>
                <a:lnTo>
                  <a:pt x="0" y="436880"/>
                </a:lnTo>
                <a:lnTo>
                  <a:pt x="6865" y="470892"/>
                </a:lnTo>
                <a:lnTo>
                  <a:pt x="25590" y="498665"/>
                </a:lnTo>
                <a:lnTo>
                  <a:pt x="53363" y="517390"/>
                </a:lnTo>
                <a:lnTo>
                  <a:pt x="87376" y="524256"/>
                </a:lnTo>
                <a:lnTo>
                  <a:pt x="4356608" y="524256"/>
                </a:lnTo>
                <a:lnTo>
                  <a:pt x="4390620" y="517390"/>
                </a:lnTo>
                <a:lnTo>
                  <a:pt x="4418393" y="498665"/>
                </a:lnTo>
                <a:lnTo>
                  <a:pt x="4437118" y="470892"/>
                </a:lnTo>
                <a:lnTo>
                  <a:pt x="4443984" y="436880"/>
                </a:lnTo>
                <a:lnTo>
                  <a:pt x="4443984" y="87376"/>
                </a:lnTo>
                <a:lnTo>
                  <a:pt x="4437118" y="53363"/>
                </a:lnTo>
                <a:lnTo>
                  <a:pt x="4418393" y="25590"/>
                </a:lnTo>
                <a:lnTo>
                  <a:pt x="4390620" y="6865"/>
                </a:lnTo>
                <a:lnTo>
                  <a:pt x="435660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F0CB357-FE83-CF12-BE15-F189982A8946}"/>
              </a:ext>
            </a:extLst>
          </p:cNvPr>
          <p:cNvSpPr txBox="1"/>
          <p:nvPr/>
        </p:nvSpPr>
        <p:spPr>
          <a:xfrm>
            <a:off x="1070254" y="3647058"/>
            <a:ext cx="4250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dirty="0">
                <a:latin typeface="Century Gothic"/>
                <a:cs typeface="Century Gothic"/>
              </a:rPr>
              <a:t>METROLOGÍA</a:t>
            </a:r>
            <a:r>
              <a:rPr sz="1800" b="1" spc="-9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INDUSTRIAL</a:t>
            </a:r>
            <a:r>
              <a:rPr sz="1800" b="1" spc="-6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Y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CIENTÍFICA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FA82437-EF83-26A7-C2F7-9A7DE4351BAB}"/>
              </a:ext>
            </a:extLst>
          </p:cNvPr>
          <p:cNvSpPr txBox="1"/>
          <p:nvPr/>
        </p:nvSpPr>
        <p:spPr>
          <a:xfrm>
            <a:off x="5789677" y="3657601"/>
            <a:ext cx="2478405" cy="3186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>
            <a:defPPr>
              <a:defRPr lang="en-US"/>
            </a:defPPr>
          </a:lstStyle>
          <a:p>
            <a:pPr algn="ctr"/>
            <a:r>
              <a:rPr sz="1800" b="1" dirty="0">
                <a:latin typeface="Century Gothic" panose="020B0502020202020204" pitchFamily="34" charset="0"/>
              </a:rPr>
              <a:t>Bs </a:t>
            </a:r>
            <a:r>
              <a:rPr lang="es-ES" sz="1800" b="1" dirty="0">
                <a:latin typeface="Century Gothic" panose="020B0502020202020204" pitchFamily="34" charset="0"/>
              </a:rPr>
              <a:t>3.765.915</a:t>
            </a:r>
            <a:endParaRPr sz="1800" b="1" dirty="0">
              <a:latin typeface="Century Gothic" panose="020B0502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3221A95-C74D-F5DA-E9C0-9513DB966C96}"/>
              </a:ext>
            </a:extLst>
          </p:cNvPr>
          <p:cNvSpPr/>
          <p:nvPr/>
        </p:nvSpPr>
        <p:spPr>
          <a:xfrm>
            <a:off x="1022605" y="4166615"/>
            <a:ext cx="4444365" cy="554990"/>
          </a:xfrm>
          <a:custGeom>
            <a:avLst/>
            <a:gdLst/>
            <a:ahLst/>
            <a:cxnLst/>
            <a:rect l="l" t="t" r="r" b="b"/>
            <a:pathLst>
              <a:path w="4444365" h="554989">
                <a:moveTo>
                  <a:pt x="4351528" y="0"/>
                </a:moveTo>
                <a:lnTo>
                  <a:pt x="92455" y="0"/>
                </a:lnTo>
                <a:lnTo>
                  <a:pt x="56465" y="7266"/>
                </a:lnTo>
                <a:lnTo>
                  <a:pt x="27077" y="27082"/>
                </a:lnTo>
                <a:lnTo>
                  <a:pt x="7264" y="56471"/>
                </a:lnTo>
                <a:lnTo>
                  <a:pt x="0" y="92455"/>
                </a:lnTo>
                <a:lnTo>
                  <a:pt x="0" y="462279"/>
                </a:lnTo>
                <a:lnTo>
                  <a:pt x="7264" y="498264"/>
                </a:lnTo>
                <a:lnTo>
                  <a:pt x="27077" y="527653"/>
                </a:lnTo>
                <a:lnTo>
                  <a:pt x="56465" y="547469"/>
                </a:lnTo>
                <a:lnTo>
                  <a:pt x="92455" y="554735"/>
                </a:lnTo>
                <a:lnTo>
                  <a:pt x="4351528" y="554735"/>
                </a:lnTo>
                <a:lnTo>
                  <a:pt x="4387512" y="547469"/>
                </a:lnTo>
                <a:lnTo>
                  <a:pt x="4416901" y="527653"/>
                </a:lnTo>
                <a:lnTo>
                  <a:pt x="4436717" y="498264"/>
                </a:lnTo>
                <a:lnTo>
                  <a:pt x="4443984" y="462279"/>
                </a:lnTo>
                <a:lnTo>
                  <a:pt x="4443984" y="92455"/>
                </a:lnTo>
                <a:lnTo>
                  <a:pt x="4436717" y="56471"/>
                </a:lnTo>
                <a:lnTo>
                  <a:pt x="4416901" y="27082"/>
                </a:lnTo>
                <a:lnTo>
                  <a:pt x="4387512" y="7266"/>
                </a:lnTo>
                <a:lnTo>
                  <a:pt x="435152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6A8F2029-D15F-553D-6518-6E19054284A5}"/>
              </a:ext>
            </a:extLst>
          </p:cNvPr>
          <p:cNvSpPr txBox="1"/>
          <p:nvPr/>
        </p:nvSpPr>
        <p:spPr>
          <a:xfrm>
            <a:off x="1107744" y="4293870"/>
            <a:ext cx="223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dirty="0">
                <a:latin typeface="Century Gothic"/>
                <a:cs typeface="Century Gothic"/>
              </a:rPr>
              <a:t>METROLOGÍA</a:t>
            </a:r>
            <a:r>
              <a:rPr sz="1800" b="1" spc="-5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LEGAL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6FA66613-C63D-9C1F-E265-3BC68628BD69}"/>
              </a:ext>
            </a:extLst>
          </p:cNvPr>
          <p:cNvSpPr txBox="1"/>
          <p:nvPr/>
        </p:nvSpPr>
        <p:spPr>
          <a:xfrm>
            <a:off x="1696100" y="2569149"/>
            <a:ext cx="6894799" cy="320601"/>
          </a:xfrm>
          <a:prstGeom prst="rect">
            <a:avLst/>
          </a:prstGeom>
          <a:solidFill>
            <a:schemeClr val="bg1">
              <a:lumMod val="85000"/>
            </a:schemeClr>
          </a:solidFill>
          <a:ln w="9144">
            <a:solidFill>
              <a:srgbClr val="F6924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120014" algn="ctr">
              <a:spcBef>
                <a:spcPts val="340"/>
              </a:spcBef>
            </a:pPr>
            <a:r>
              <a:rPr sz="1800" dirty="0">
                <a:latin typeface="Century Gothic"/>
                <a:cs typeface="Century Gothic"/>
              </a:rPr>
              <a:t>El presupuesto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para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la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gestion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202</a:t>
            </a:r>
            <a:r>
              <a:rPr lang="es-ES" sz="1800" dirty="0">
                <a:latin typeface="Century Gothic"/>
                <a:cs typeface="Century Gothic"/>
              </a:rPr>
              <a:t>6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es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de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Bs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lang="es-ES" sz="1800" b="1" dirty="0">
                <a:latin typeface="Century Gothic" panose="020B0502020202020204" pitchFamily="34" charset="0"/>
              </a:rPr>
              <a:t>31.830.846,00</a:t>
            </a:r>
            <a:endParaRPr sz="1800" b="1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F9D15EC3-7EAF-5F0E-FD62-BDD5FC8C0F8C}"/>
              </a:ext>
            </a:extLst>
          </p:cNvPr>
          <p:cNvSpPr txBox="1"/>
          <p:nvPr/>
        </p:nvSpPr>
        <p:spPr>
          <a:xfrm>
            <a:off x="5789677" y="4349497"/>
            <a:ext cx="2478405" cy="2949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7780" rIns="0" bIns="0" rtlCol="0">
            <a:spAutoFit/>
          </a:bodyPr>
          <a:lstStyle/>
          <a:p>
            <a:pPr marL="420370">
              <a:spcBef>
                <a:spcPts val="140"/>
              </a:spcBef>
            </a:pPr>
            <a:r>
              <a:rPr lang="es-ES" sz="1800" b="1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Bs</a:t>
            </a:r>
            <a:r>
              <a:rPr lang="es-ES" sz="1800" b="1" dirty="0">
                <a:latin typeface="Century Gothic"/>
                <a:cs typeface="Century Gothic"/>
              </a:rPr>
              <a:t>  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lang="es-ES" sz="1800" b="1" dirty="0">
                <a:latin typeface="Century Gothic" panose="020B0502020202020204" pitchFamily="34" charset="0"/>
              </a:rPr>
              <a:t>3.044.096</a:t>
            </a:r>
            <a:endParaRPr sz="1800" b="1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DEF3CEC8-0BDC-981A-3BEA-173FD905D501}"/>
              </a:ext>
            </a:extLst>
          </p:cNvPr>
          <p:cNvSpPr/>
          <p:nvPr/>
        </p:nvSpPr>
        <p:spPr>
          <a:xfrm>
            <a:off x="1022605" y="4785360"/>
            <a:ext cx="4444365" cy="558165"/>
          </a:xfrm>
          <a:custGeom>
            <a:avLst/>
            <a:gdLst/>
            <a:ahLst/>
            <a:cxnLst/>
            <a:rect l="l" t="t" r="r" b="b"/>
            <a:pathLst>
              <a:path w="4444365" h="558164">
                <a:moveTo>
                  <a:pt x="4351020" y="0"/>
                </a:moveTo>
                <a:lnTo>
                  <a:pt x="92964" y="0"/>
                </a:lnTo>
                <a:lnTo>
                  <a:pt x="56776" y="7310"/>
                </a:lnTo>
                <a:lnTo>
                  <a:pt x="27227" y="27241"/>
                </a:lnTo>
                <a:lnTo>
                  <a:pt x="7305" y="56792"/>
                </a:lnTo>
                <a:lnTo>
                  <a:pt x="0" y="92963"/>
                </a:lnTo>
                <a:lnTo>
                  <a:pt x="0" y="464819"/>
                </a:lnTo>
                <a:lnTo>
                  <a:pt x="7305" y="500991"/>
                </a:lnTo>
                <a:lnTo>
                  <a:pt x="27227" y="530542"/>
                </a:lnTo>
                <a:lnTo>
                  <a:pt x="56776" y="550473"/>
                </a:lnTo>
                <a:lnTo>
                  <a:pt x="92964" y="557783"/>
                </a:lnTo>
                <a:lnTo>
                  <a:pt x="4351020" y="557783"/>
                </a:lnTo>
                <a:lnTo>
                  <a:pt x="4387191" y="550473"/>
                </a:lnTo>
                <a:lnTo>
                  <a:pt x="4416742" y="530542"/>
                </a:lnTo>
                <a:lnTo>
                  <a:pt x="4436673" y="500991"/>
                </a:lnTo>
                <a:lnTo>
                  <a:pt x="4443984" y="464819"/>
                </a:lnTo>
                <a:lnTo>
                  <a:pt x="4443984" y="92963"/>
                </a:lnTo>
                <a:lnTo>
                  <a:pt x="4436673" y="56792"/>
                </a:lnTo>
                <a:lnTo>
                  <a:pt x="4416742" y="27241"/>
                </a:lnTo>
                <a:lnTo>
                  <a:pt x="4387191" y="7310"/>
                </a:lnTo>
                <a:lnTo>
                  <a:pt x="435102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67EFAA8-8C9E-D322-B749-B47953A04845}"/>
              </a:ext>
            </a:extLst>
          </p:cNvPr>
          <p:cNvSpPr txBox="1"/>
          <p:nvPr/>
        </p:nvSpPr>
        <p:spPr>
          <a:xfrm>
            <a:off x="1107745" y="4913757"/>
            <a:ext cx="17170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spc="-10" dirty="0">
                <a:latin typeface="Century Gothic"/>
                <a:cs typeface="Century Gothic"/>
              </a:rPr>
              <a:t>ACREDITACIÓN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89A23DC0-C92A-5173-0FC6-373E2119E15B}"/>
              </a:ext>
            </a:extLst>
          </p:cNvPr>
          <p:cNvSpPr txBox="1"/>
          <p:nvPr/>
        </p:nvSpPr>
        <p:spPr>
          <a:xfrm>
            <a:off x="5789677" y="4940808"/>
            <a:ext cx="2478405" cy="3148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37465" rIns="0" bIns="0" rtlCol="0">
            <a:spAutoFit/>
          </a:bodyPr>
          <a:lstStyle/>
          <a:p>
            <a:pPr marL="484505">
              <a:spcBef>
                <a:spcPts val="295"/>
              </a:spcBef>
            </a:pPr>
            <a:r>
              <a:rPr sz="1800" b="1" dirty="0">
                <a:latin typeface="Century Gothic"/>
                <a:cs typeface="Century Gothic"/>
              </a:rPr>
              <a:t>Bs</a:t>
            </a:r>
            <a:r>
              <a:rPr sz="1800" b="1" spc="47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5</a:t>
            </a:r>
            <a:r>
              <a:rPr lang="es-ES" sz="1800" b="1" spc="-10" dirty="0">
                <a:latin typeface="Century Gothic"/>
                <a:cs typeface="Century Gothic"/>
              </a:rPr>
              <a:t>43</a:t>
            </a:r>
            <a:r>
              <a:rPr sz="1800" b="1" spc="-10" dirty="0">
                <a:latin typeface="Century Gothic"/>
                <a:cs typeface="Century Gothic"/>
              </a:rPr>
              <a:t>.</a:t>
            </a:r>
            <a:r>
              <a:rPr lang="es-ES" sz="1800" b="1" spc="-10" dirty="0">
                <a:latin typeface="Century Gothic"/>
                <a:cs typeface="Century Gothic"/>
              </a:rPr>
              <a:t>232</a:t>
            </a:r>
            <a:r>
              <a:rPr sz="1800" b="1" spc="-10" dirty="0">
                <a:latin typeface="Century Gothic"/>
                <a:cs typeface="Century Gothic"/>
              </a:rPr>
              <a:t>,00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65A57303-177B-0719-C0EE-4FB137CC1041}"/>
              </a:ext>
            </a:extLst>
          </p:cNvPr>
          <p:cNvSpPr txBox="1"/>
          <p:nvPr/>
        </p:nvSpPr>
        <p:spPr>
          <a:xfrm>
            <a:off x="5789677" y="5556504"/>
            <a:ext cx="2478405" cy="323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45720" rIns="0" bIns="0" rtlCol="0">
            <a:spAutoFit/>
          </a:bodyPr>
          <a:lstStyle/>
          <a:p>
            <a:pPr marL="356235">
              <a:spcBef>
                <a:spcPts val="360"/>
              </a:spcBef>
            </a:pPr>
            <a:r>
              <a:rPr lang="es-ES" sz="1800" b="1" dirty="0">
                <a:latin typeface="Century Gothic"/>
                <a:cs typeface="Century Gothic"/>
              </a:rPr>
              <a:t>  </a:t>
            </a:r>
            <a:r>
              <a:rPr sz="1800" b="1" dirty="0">
                <a:latin typeface="Century Gothic"/>
                <a:cs typeface="Century Gothic"/>
              </a:rPr>
              <a:t>Bs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lang="es-ES" sz="1800" b="1" spc="-25" dirty="0">
                <a:latin typeface="Century Gothic"/>
                <a:cs typeface="Century Gothic"/>
              </a:rPr>
              <a:t>24.477.603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6330EC4B-67B1-6B33-7F09-BDFE58A5DB6A}"/>
              </a:ext>
            </a:extLst>
          </p:cNvPr>
          <p:cNvSpPr/>
          <p:nvPr/>
        </p:nvSpPr>
        <p:spPr>
          <a:xfrm>
            <a:off x="1022605" y="5462015"/>
            <a:ext cx="4444365" cy="554990"/>
          </a:xfrm>
          <a:custGeom>
            <a:avLst/>
            <a:gdLst/>
            <a:ahLst/>
            <a:cxnLst/>
            <a:rect l="l" t="t" r="r" b="b"/>
            <a:pathLst>
              <a:path w="4444365" h="554989">
                <a:moveTo>
                  <a:pt x="4351528" y="0"/>
                </a:moveTo>
                <a:lnTo>
                  <a:pt x="92455" y="0"/>
                </a:lnTo>
                <a:lnTo>
                  <a:pt x="56465" y="7266"/>
                </a:lnTo>
                <a:lnTo>
                  <a:pt x="27077" y="27082"/>
                </a:lnTo>
                <a:lnTo>
                  <a:pt x="7264" y="56471"/>
                </a:lnTo>
                <a:lnTo>
                  <a:pt x="0" y="92456"/>
                </a:lnTo>
                <a:lnTo>
                  <a:pt x="0" y="462280"/>
                </a:lnTo>
                <a:lnTo>
                  <a:pt x="7264" y="498270"/>
                </a:lnTo>
                <a:lnTo>
                  <a:pt x="27077" y="527658"/>
                </a:lnTo>
                <a:lnTo>
                  <a:pt x="56465" y="547471"/>
                </a:lnTo>
                <a:lnTo>
                  <a:pt x="92455" y="554736"/>
                </a:lnTo>
                <a:lnTo>
                  <a:pt x="4351528" y="554736"/>
                </a:lnTo>
                <a:lnTo>
                  <a:pt x="4387512" y="547471"/>
                </a:lnTo>
                <a:lnTo>
                  <a:pt x="4416901" y="527658"/>
                </a:lnTo>
                <a:lnTo>
                  <a:pt x="4436717" y="498270"/>
                </a:lnTo>
                <a:lnTo>
                  <a:pt x="4443984" y="462280"/>
                </a:lnTo>
                <a:lnTo>
                  <a:pt x="4443984" y="92456"/>
                </a:lnTo>
                <a:lnTo>
                  <a:pt x="4436717" y="56471"/>
                </a:lnTo>
                <a:lnTo>
                  <a:pt x="4416901" y="27082"/>
                </a:lnTo>
                <a:lnTo>
                  <a:pt x="4387512" y="7266"/>
                </a:lnTo>
                <a:lnTo>
                  <a:pt x="435152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D9983022-7841-E36E-ACE9-3FA20F5D1997}"/>
              </a:ext>
            </a:extLst>
          </p:cNvPr>
          <p:cNvSpPr txBox="1"/>
          <p:nvPr/>
        </p:nvSpPr>
        <p:spPr>
          <a:xfrm>
            <a:off x="1107745" y="5589523"/>
            <a:ext cx="3269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dirty="0">
                <a:latin typeface="Century Gothic"/>
                <a:cs typeface="Century Gothic"/>
              </a:rPr>
              <a:t>ADMINISTRATIVA</a:t>
            </a:r>
            <a:r>
              <a:rPr sz="1800" b="1" spc="-11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FINANCIERA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20" name="Rectángulo redondeado 7">
            <a:extLst>
              <a:ext uri="{FF2B5EF4-FFF2-40B4-BE49-F238E27FC236}">
                <a16:creationId xmlns:a16="http://schemas.microsoft.com/office/drawing/2014/main" id="{E88CA843-0A4D-6AC6-F3D7-A4FE68C26A5A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21" name="Imagen 4" descr="Logo-MDPRYA-Horizontal.jpg">
            <a:extLst>
              <a:ext uri="{FF2B5EF4-FFF2-40B4-BE49-F238E27FC236}">
                <a16:creationId xmlns:a16="http://schemas.microsoft.com/office/drawing/2014/main" id="{23A3A7F2-82CC-56DC-09B9-EF59DD6E5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" y="101903"/>
            <a:ext cx="2137331" cy="8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75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5540" y="5522976"/>
            <a:ext cx="5475477" cy="8121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32964" y="5625795"/>
            <a:ext cx="5019040" cy="4648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850" b="1" dirty="0">
                <a:latin typeface="Century Gothic"/>
                <a:cs typeface="Century Gothic"/>
              </a:rPr>
              <a:t>GRACIAS</a:t>
            </a:r>
            <a:r>
              <a:rPr sz="2850" b="1" spc="-30" dirty="0">
                <a:latin typeface="Century Gothic"/>
                <a:cs typeface="Century Gothic"/>
              </a:rPr>
              <a:t> </a:t>
            </a:r>
            <a:r>
              <a:rPr sz="2850" b="1" dirty="0">
                <a:latin typeface="Century Gothic"/>
                <a:cs typeface="Century Gothic"/>
              </a:rPr>
              <a:t>POR</a:t>
            </a:r>
            <a:r>
              <a:rPr sz="2850" b="1" spc="80" dirty="0">
                <a:latin typeface="Century Gothic"/>
                <a:cs typeface="Century Gothic"/>
              </a:rPr>
              <a:t> </a:t>
            </a:r>
            <a:r>
              <a:rPr sz="2850" b="1" dirty="0">
                <a:latin typeface="Century Gothic"/>
                <a:cs typeface="Century Gothic"/>
              </a:rPr>
              <a:t>SU</a:t>
            </a:r>
            <a:r>
              <a:rPr sz="2850" b="1" spc="70" dirty="0">
                <a:latin typeface="Century Gothic"/>
                <a:cs typeface="Century Gothic"/>
              </a:rPr>
              <a:t> </a:t>
            </a:r>
            <a:r>
              <a:rPr sz="2850" b="1" spc="-10" dirty="0">
                <a:latin typeface="Century Gothic"/>
                <a:cs typeface="Century Gothic"/>
              </a:rPr>
              <a:t>ATENCIÓN</a:t>
            </a:r>
            <a:endParaRPr sz="2850" b="1" dirty="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2507" y="972311"/>
            <a:ext cx="3681984" cy="4413504"/>
          </a:xfrm>
          <a:prstGeom prst="rect">
            <a:avLst/>
          </a:prstGeom>
        </p:spPr>
      </p:pic>
      <p:sp>
        <p:nvSpPr>
          <p:cNvPr id="5" name="Rectángulo redondeado 7">
            <a:extLst>
              <a:ext uri="{FF2B5EF4-FFF2-40B4-BE49-F238E27FC236}">
                <a16:creationId xmlns:a16="http://schemas.microsoft.com/office/drawing/2014/main" id="{E58936C5-6996-9BDC-7750-63081F4B8DB9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6" name="Imagen 4" descr="Logo-MDPRYA-Horizontal.jpg">
            <a:extLst>
              <a:ext uri="{FF2B5EF4-FFF2-40B4-BE49-F238E27FC236}">
                <a16:creationId xmlns:a16="http://schemas.microsoft.com/office/drawing/2014/main" id="{517D37F5-23E4-837A-67D5-5A3CF88BF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" y="101903"/>
            <a:ext cx="2137331" cy="8175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C283822-3917-A2FA-D1D0-E73CA0E4F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728662"/>
            <a:ext cx="9686925" cy="5400675"/>
          </a:xfrm>
          <a:prstGeom prst="rect">
            <a:avLst/>
          </a:prstGeom>
        </p:spPr>
      </p:pic>
      <p:sp>
        <p:nvSpPr>
          <p:cNvPr id="5" name="Rectángulo redondeado 7">
            <a:extLst>
              <a:ext uri="{FF2B5EF4-FFF2-40B4-BE49-F238E27FC236}">
                <a16:creationId xmlns:a16="http://schemas.microsoft.com/office/drawing/2014/main" id="{62581B53-B925-4B49-1542-13A340A348A4}"/>
              </a:ext>
            </a:extLst>
          </p:cNvPr>
          <p:cNvSpPr/>
          <p:nvPr/>
        </p:nvSpPr>
        <p:spPr>
          <a:xfrm>
            <a:off x="-323493" y="-63867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6" name="Imagen 5" descr="Logo-MDPRYA-Horizontal.jpg">
            <a:extLst>
              <a:ext uri="{FF2B5EF4-FFF2-40B4-BE49-F238E27FC236}">
                <a16:creationId xmlns:a16="http://schemas.microsoft.com/office/drawing/2014/main" id="{1D24552E-81C3-A5C8-1DB0-D7EAEB187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5" y="72682"/>
            <a:ext cx="2137331" cy="8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72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7">
            <a:extLst>
              <a:ext uri="{FF2B5EF4-FFF2-40B4-BE49-F238E27FC236}">
                <a16:creationId xmlns:a16="http://schemas.microsoft.com/office/drawing/2014/main" id="{E58B8B54-0E84-3E67-1981-9361CC482A2D}"/>
              </a:ext>
            </a:extLst>
          </p:cNvPr>
          <p:cNvSpPr/>
          <p:nvPr/>
        </p:nvSpPr>
        <p:spPr>
          <a:xfrm>
            <a:off x="-323493" y="-63867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4" name="Imagen 3" descr="Logo-MDPRYA-Horizontal.jpg">
            <a:extLst>
              <a:ext uri="{FF2B5EF4-FFF2-40B4-BE49-F238E27FC236}">
                <a16:creationId xmlns:a16="http://schemas.microsoft.com/office/drawing/2014/main" id="{B12C0F8E-0047-64AF-9715-8DDBF3A3F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3" y="24974"/>
            <a:ext cx="2137331" cy="8175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63F23AA-D97E-458E-01FC-8D78453CA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68784"/>
            <a:ext cx="10287000" cy="600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403" y="2168168"/>
            <a:ext cx="2434096" cy="254833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45755" y="1101969"/>
            <a:ext cx="7120685" cy="35442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algn="r"/>
            <a:r>
              <a:rPr lang="es" sz="2403" b="1" dirty="0">
                <a:solidFill>
                  <a:srgbClr val="2B3741"/>
                </a:solidFill>
                <a:latin typeface="Arial"/>
              </a:rPr>
              <a:t>SNMAC: El equilibrio del sistema boliviano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066199" y="3105485"/>
            <a:ext cx="2858819" cy="931459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231898" algn="just"/>
            <a:r>
              <a:rPr lang="es" sz="1249" b="1" dirty="0">
                <a:latin typeface="Arial"/>
              </a:rPr>
              <a:t>Acreditación (DTA/IBMETRO)</a:t>
            </a:r>
            <a:r>
              <a:rPr lang="es" sz="1249" dirty="0">
                <a:solidFill>
                  <a:srgbClr val="866F70"/>
                </a:solidFill>
                <a:latin typeface="Arial"/>
              </a:rPr>
              <a:t> </a:t>
            </a:r>
            <a:r>
              <a:rPr lang="es" sz="1249" dirty="0">
                <a:latin typeface="Arial"/>
              </a:rPr>
              <a:t>Certifica que los laboratorios y organismos operan con competencia técnica comprobada.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813128" y="3123061"/>
            <a:ext cx="2275925" cy="720563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just">
              <a:lnSpc>
                <a:spcPct val="108000"/>
              </a:lnSpc>
              <a:spcAft>
                <a:spcPts val="403"/>
              </a:spcAft>
            </a:pPr>
            <a:r>
              <a:rPr lang="es" sz="1249" b="1" dirty="0">
                <a:latin typeface="Arial"/>
              </a:rPr>
              <a:t>Metrología (IBMETRO)</a:t>
            </a:r>
          </a:p>
          <a:p>
            <a:pPr algn="just">
              <a:lnSpc>
                <a:spcPct val="108000"/>
              </a:lnSpc>
            </a:pPr>
            <a:r>
              <a:rPr lang="es" sz="1249" dirty="0">
                <a:latin typeface="Arial"/>
              </a:rPr>
              <a:t>Garantiza que las mediciones sean exactas y comparables.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045112" y="4804374"/>
            <a:ext cx="2489750" cy="170344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ctr"/>
            <a:r>
              <a:rPr lang="es" sz="1249" b="1" dirty="0">
                <a:latin typeface="Arial"/>
              </a:rPr>
              <a:t>Normalización (IBNORCA)</a:t>
            </a:r>
            <a:endParaRPr lang="es" sz="4325" dirty="0">
              <a:solidFill>
                <a:srgbClr val="866F70"/>
              </a:solidFill>
              <a:latin typeface="Arial"/>
            </a:endParaRPr>
          </a:p>
          <a:p>
            <a:pPr algn="ctr">
              <a:lnSpc>
                <a:spcPct val="106000"/>
              </a:lnSpc>
            </a:pPr>
            <a:r>
              <a:rPr lang="es" sz="1249" dirty="0">
                <a:latin typeface="Arial"/>
              </a:rPr>
              <a:t>Establece los requisitos técnicos y estándares de calidad.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370828" y="5797344"/>
            <a:ext cx="7826602" cy="421793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" sz="1249" dirty="0">
                <a:latin typeface="Arial"/>
              </a:rPr>
              <a:t>Juntos conforman el Sistema Boliviano de Normalización, Metrología, Acreditación y Certificación (SNMAC), una red interdependiente donde ninguna pieza funciona aislada.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9526D81F-F488-F91D-55EE-C39BBBDF53D6}"/>
              </a:ext>
            </a:extLst>
          </p:cNvPr>
          <p:cNvSpPr/>
          <p:nvPr/>
        </p:nvSpPr>
        <p:spPr>
          <a:xfrm>
            <a:off x="-213360" y="147862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" name="Imagen 8" descr="Logo-MDPRYA-Horizontal.jpg">
            <a:extLst>
              <a:ext uri="{FF2B5EF4-FFF2-40B4-BE49-F238E27FC236}">
                <a16:creationId xmlns:a16="http://schemas.microsoft.com/office/drawing/2014/main" id="{7258ED8C-D3EB-1205-D392-7A20655F7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3" y="24974"/>
            <a:ext cx="2137331" cy="8175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7">
            <a:extLst>
              <a:ext uri="{FF2B5EF4-FFF2-40B4-BE49-F238E27FC236}">
                <a16:creationId xmlns:a16="http://schemas.microsoft.com/office/drawing/2014/main" id="{C48FC8B3-D4CB-45A2-EC30-44A3AB37F648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" name="Imagen 2" descr="Logo-MDPRYA-Horizontal.jpg">
            <a:extLst>
              <a:ext uri="{FF2B5EF4-FFF2-40B4-BE49-F238E27FC236}">
                <a16:creationId xmlns:a16="http://schemas.microsoft.com/office/drawing/2014/main" id="{60C320B5-97BA-AC94-A067-EEB5F6758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4" y="127781"/>
            <a:ext cx="2137331" cy="817558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ABBC0903-3ED3-517D-816F-2CD4EE3FF6A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2312" y="1773617"/>
            <a:ext cx="8342376" cy="3221736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960291EB-9E8E-E973-4BD0-3163C4A5B5E9}"/>
              </a:ext>
            </a:extLst>
          </p:cNvPr>
          <p:cNvSpPr txBox="1"/>
          <p:nvPr/>
        </p:nvSpPr>
        <p:spPr>
          <a:xfrm>
            <a:off x="5245125" y="5515650"/>
            <a:ext cx="3594073" cy="918841"/>
          </a:xfrm>
          <a:prstGeom prst="rect">
            <a:avLst/>
          </a:prstGeom>
          <a:noFill/>
          <a:ln w="24384">
            <a:solidFill>
              <a:srgbClr val="B66C3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algn="ctr">
              <a:lnSpc>
                <a:spcPts val="1735"/>
              </a:lnSpc>
              <a:spcBef>
                <a:spcPts val="365"/>
              </a:spcBef>
            </a:pPr>
            <a:r>
              <a:rPr lang="es-ES" sz="1450" dirty="0">
                <a:latin typeface="Tahoma"/>
                <a:cs typeface="Tahoma"/>
              </a:rPr>
              <a:t>Santiago Xavier Terceros </a:t>
            </a:r>
            <a:r>
              <a:rPr lang="es-ES" sz="1450" dirty="0" err="1">
                <a:latin typeface="Tahoma"/>
                <a:cs typeface="Tahoma"/>
              </a:rPr>
              <a:t>Pavisch</a:t>
            </a:r>
            <a:r>
              <a:rPr lang="es-ES" sz="1450" dirty="0">
                <a:latin typeface="Tahoma"/>
                <a:cs typeface="Tahoma"/>
              </a:rPr>
              <a:t> </a:t>
            </a:r>
            <a:endParaRPr sz="1450" dirty="0">
              <a:latin typeface="Tahoma"/>
              <a:cs typeface="Tahoma"/>
            </a:endParaRPr>
          </a:p>
          <a:p>
            <a:pPr marL="1905" algn="ctr">
              <a:lnSpc>
                <a:spcPts val="1730"/>
              </a:lnSpc>
            </a:pPr>
            <a:r>
              <a:rPr sz="1450" b="1" dirty="0">
                <a:latin typeface="Tahoma"/>
                <a:cs typeface="Tahoma"/>
              </a:rPr>
              <a:t>Director</a:t>
            </a:r>
            <a:r>
              <a:rPr sz="1450" b="1" spc="-25" dirty="0">
                <a:latin typeface="Tahoma"/>
                <a:cs typeface="Tahoma"/>
              </a:rPr>
              <a:t> </a:t>
            </a:r>
            <a:r>
              <a:rPr sz="1450" b="1" dirty="0">
                <a:latin typeface="Tahoma"/>
                <a:cs typeface="Tahoma"/>
              </a:rPr>
              <a:t>General</a:t>
            </a:r>
            <a:r>
              <a:rPr sz="1450" b="1" spc="-45" dirty="0">
                <a:latin typeface="Tahoma"/>
                <a:cs typeface="Tahoma"/>
              </a:rPr>
              <a:t> </a:t>
            </a:r>
            <a:r>
              <a:rPr sz="1450" b="1" spc="-10" dirty="0" err="1">
                <a:latin typeface="Tahoma"/>
                <a:cs typeface="Tahoma"/>
              </a:rPr>
              <a:t>Ejecutivo</a:t>
            </a:r>
            <a:endParaRPr lang="es-ES" sz="1450" b="1" spc="-10" dirty="0">
              <a:latin typeface="Tahoma"/>
              <a:cs typeface="Tahoma"/>
            </a:endParaRPr>
          </a:p>
          <a:p>
            <a:pPr marL="1905" algn="ctr">
              <a:lnSpc>
                <a:spcPts val="1730"/>
              </a:lnSpc>
            </a:pPr>
            <a:r>
              <a:rPr lang="es-BO" sz="1450" b="1" spc="-10" dirty="0">
                <a:latin typeface="Tahoma"/>
                <a:cs typeface="Tahoma"/>
              </a:rPr>
              <a:t>IBMETRO</a:t>
            </a:r>
            <a:endParaRPr sz="1450" dirty="0">
              <a:latin typeface="Tahoma"/>
              <a:cs typeface="Tahoma"/>
            </a:endParaRPr>
          </a:p>
          <a:p>
            <a:pPr marL="2540" algn="ctr">
              <a:lnSpc>
                <a:spcPts val="1735"/>
              </a:lnSpc>
            </a:pPr>
            <a:r>
              <a:rPr sz="1450" b="1" spc="-10" dirty="0">
                <a:solidFill>
                  <a:srgbClr val="FFFFFF"/>
                </a:solidFill>
                <a:latin typeface="Tahoma"/>
                <a:cs typeface="Tahoma"/>
              </a:rPr>
              <a:t>IBMETRO</a:t>
            </a:r>
            <a:endParaRPr sz="1450" dirty="0">
              <a:latin typeface="Tahoma"/>
              <a:cs typeface="Tahoma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6ECA1085-7D94-B396-D4E8-E90A49380DA8}"/>
              </a:ext>
            </a:extLst>
          </p:cNvPr>
          <p:cNvSpPr txBox="1"/>
          <p:nvPr/>
        </p:nvSpPr>
        <p:spPr>
          <a:xfrm>
            <a:off x="1432558" y="5599710"/>
            <a:ext cx="3060700" cy="936154"/>
          </a:xfrm>
          <a:prstGeom prst="rect">
            <a:avLst/>
          </a:prstGeom>
          <a:noFill/>
          <a:ln w="24383">
            <a:solidFill>
              <a:srgbClr val="B66C3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316865" marR="305435" indent="-1905" algn="ctr">
              <a:lnSpc>
                <a:spcPct val="100299"/>
              </a:lnSpc>
              <a:spcBef>
                <a:spcPts val="360"/>
              </a:spcBef>
            </a:pPr>
            <a:r>
              <a:rPr lang="es-ES" sz="1450" dirty="0">
                <a:latin typeface="Tahoma"/>
                <a:cs typeface="Tahoma"/>
              </a:rPr>
              <a:t>Oscar Mario Justiniano</a:t>
            </a:r>
          </a:p>
          <a:p>
            <a:pPr marL="316865" marR="305435" indent="-1905" algn="ctr">
              <a:lnSpc>
                <a:spcPct val="100299"/>
              </a:lnSpc>
              <a:spcBef>
                <a:spcPts val="360"/>
              </a:spcBef>
            </a:pPr>
            <a:r>
              <a:rPr sz="1400" b="1" dirty="0">
                <a:latin typeface="Tahoma"/>
                <a:cs typeface="Tahoma"/>
              </a:rPr>
              <a:t>MINISTRO</a:t>
            </a:r>
            <a:r>
              <a:rPr sz="1400" b="1" spc="-45" dirty="0">
                <a:latin typeface="Tahoma"/>
                <a:cs typeface="Tahoma"/>
              </a:rPr>
              <a:t> </a:t>
            </a:r>
            <a:r>
              <a:rPr sz="1300" b="1" dirty="0">
                <a:latin typeface="Tahoma"/>
                <a:cs typeface="Tahoma"/>
              </a:rPr>
              <a:t>DE</a:t>
            </a:r>
            <a:r>
              <a:rPr sz="1300" b="1" spc="-10" dirty="0">
                <a:latin typeface="Tahoma"/>
                <a:cs typeface="Tahoma"/>
              </a:rPr>
              <a:t> DESARROLLO </a:t>
            </a:r>
            <a:r>
              <a:rPr sz="1300" b="1" dirty="0">
                <a:latin typeface="Tahoma"/>
                <a:cs typeface="Tahoma"/>
              </a:rPr>
              <a:t>PRODUCTIVO</a:t>
            </a:r>
            <a:r>
              <a:rPr lang="es-ES" sz="1300" b="1" dirty="0">
                <a:latin typeface="Tahoma"/>
                <a:cs typeface="Tahoma"/>
              </a:rPr>
              <a:t>, RURAL </a:t>
            </a:r>
            <a:r>
              <a:rPr sz="1300" b="1" spc="25" dirty="0">
                <a:latin typeface="Tahoma"/>
                <a:cs typeface="Tahoma"/>
              </a:rPr>
              <a:t> </a:t>
            </a:r>
            <a:r>
              <a:rPr sz="1300" b="1" dirty="0">
                <a:latin typeface="Tahoma"/>
                <a:cs typeface="Tahoma"/>
              </a:rPr>
              <a:t>Y</a:t>
            </a:r>
            <a:r>
              <a:rPr sz="1300" b="1" spc="70" dirty="0">
                <a:latin typeface="Tahoma"/>
                <a:cs typeface="Tahoma"/>
              </a:rPr>
              <a:t> </a:t>
            </a:r>
            <a:r>
              <a:rPr lang="es-ES" sz="1300" b="1" spc="-10" dirty="0">
                <a:solidFill>
                  <a:srgbClr val="FFFFFF"/>
                </a:solidFill>
                <a:latin typeface="Tahoma"/>
                <a:cs typeface="Tahoma"/>
              </a:rPr>
              <a:t>AGUA</a:t>
            </a:r>
            <a:endParaRPr sz="1450" dirty="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2A5FAF8C-7DED-1847-BA2C-481C0625F9D2}"/>
              </a:ext>
            </a:extLst>
          </p:cNvPr>
          <p:cNvSpPr txBox="1"/>
          <p:nvPr/>
        </p:nvSpPr>
        <p:spPr>
          <a:xfrm>
            <a:off x="3063209" y="694703"/>
            <a:ext cx="4514825" cy="779701"/>
          </a:xfrm>
          <a:prstGeom prst="rect">
            <a:avLst/>
          </a:prstGeom>
          <a:noFill/>
          <a:ln w="24383">
            <a:solidFill>
              <a:srgbClr val="B66C3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316865" marR="305435" indent="-1905" algn="ctr">
              <a:lnSpc>
                <a:spcPct val="100299"/>
              </a:lnSpc>
              <a:spcBef>
                <a:spcPts val="360"/>
              </a:spcBef>
            </a:pPr>
            <a:endParaRPr lang="es-ES" sz="1400" b="1" dirty="0">
              <a:latin typeface="Tahoma"/>
              <a:cs typeface="Tahoma"/>
            </a:endParaRPr>
          </a:p>
          <a:p>
            <a:pPr marL="316865" marR="305435" indent="-1905" algn="ctr">
              <a:lnSpc>
                <a:spcPct val="100299"/>
              </a:lnSpc>
              <a:spcBef>
                <a:spcPts val="360"/>
              </a:spcBef>
            </a:pPr>
            <a:r>
              <a:rPr lang="es-ES" sz="1400" b="1" dirty="0">
                <a:latin typeface="Tahoma"/>
                <a:cs typeface="Tahoma"/>
              </a:rPr>
              <a:t>NUESTRA ESTRUCTURA ORGÁNICA</a:t>
            </a:r>
          </a:p>
          <a:p>
            <a:pPr marL="316865" marR="305435" indent="-1905" algn="ctr">
              <a:lnSpc>
                <a:spcPct val="100299"/>
              </a:lnSpc>
              <a:spcBef>
                <a:spcPts val="360"/>
              </a:spcBef>
            </a:pPr>
            <a:r>
              <a:rPr lang="es-ES" sz="1300" b="1" spc="-10" dirty="0">
                <a:solidFill>
                  <a:srgbClr val="FFFFFF"/>
                </a:solidFill>
                <a:latin typeface="Tahoma"/>
                <a:cs typeface="Tahoma"/>
              </a:rPr>
              <a:t>AGUA</a:t>
            </a:r>
            <a:endParaRPr sz="145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89948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26" y="3337629"/>
            <a:ext cx="870831" cy="94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Google Shape;111;g3c6851e648d_0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712" y="5604280"/>
            <a:ext cx="685093" cy="864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3c6851e648d_0_4"/>
          <p:cNvSpPr/>
          <p:nvPr/>
        </p:nvSpPr>
        <p:spPr>
          <a:xfrm>
            <a:off x="-283614" y="-744424"/>
            <a:ext cx="2992500" cy="1844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226566" dist="50800" dir="3660000" sx="99000" sy="99000" algn="ctr" rotWithShape="0">
              <a:schemeClr val="dk1">
                <a:alpha val="7294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g3c6851e648d_0_4" descr="Logo-MDPRYA-Horizonta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144" y="238911"/>
            <a:ext cx="2137334" cy="81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c6851e648d_0_4" descr="Franja-Tricolor-Decorad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583" y="6668203"/>
            <a:ext cx="10509601" cy="37959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3c6851e648d_0_4"/>
          <p:cNvSpPr txBox="1">
            <a:spLocks noGrp="1"/>
          </p:cNvSpPr>
          <p:nvPr>
            <p:ph type="body" idx="1"/>
          </p:nvPr>
        </p:nvSpPr>
        <p:spPr>
          <a:xfrm>
            <a:off x="708025" y="1825625"/>
            <a:ext cx="8872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50" tIns="42975" rIns="85950" bIns="42975" anchor="t" anchorCtr="0">
            <a:noAutofit/>
          </a:bodyPr>
          <a:lstStyle/>
          <a:p>
            <a:pPr marL="211137" lvl="0" indent="-4603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dirty="0"/>
          </a:p>
          <a:p>
            <a:pPr marL="211137" lvl="0" indent="-46037" algn="l" rtl="0">
              <a:lnSpc>
                <a:spcPct val="90000"/>
              </a:lnSpc>
              <a:spcBef>
                <a:spcPts val="925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dirty="0"/>
          </a:p>
          <a:p>
            <a:pPr marL="211137" lvl="0" indent="-46037" algn="l" rtl="0">
              <a:lnSpc>
                <a:spcPct val="90000"/>
              </a:lnSpc>
              <a:spcBef>
                <a:spcPts val="925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dirty="0"/>
          </a:p>
        </p:txBody>
      </p:sp>
      <p:sp>
        <p:nvSpPr>
          <p:cNvPr id="116" name="Google Shape;116;g3c6851e648d_0_4"/>
          <p:cNvSpPr txBox="1">
            <a:spLocks noGrp="1"/>
          </p:cNvSpPr>
          <p:nvPr>
            <p:ph type="title"/>
          </p:nvPr>
        </p:nvSpPr>
        <p:spPr>
          <a:xfrm>
            <a:off x="1471933" y="1314469"/>
            <a:ext cx="14496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50" tIns="42975" rIns="85950" bIns="429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MISIÓN</a:t>
            </a:r>
            <a:endParaRPr sz="2400" b="1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7" name="Google Shape;117;g3c6851e648d_0_4"/>
          <p:cNvSpPr txBox="1"/>
          <p:nvPr/>
        </p:nvSpPr>
        <p:spPr>
          <a:xfrm>
            <a:off x="836341" y="1652534"/>
            <a:ext cx="8551200" cy="190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50" tIns="42975" rIns="85950" bIns="42975" anchor="ctr" anchorCtr="0">
            <a:noAutofit/>
          </a:bodyPr>
          <a:lstStyle/>
          <a:p>
            <a:pPr lvl="0" algn="just"/>
            <a:r>
              <a:rPr lang="es-ES" dirty="0"/>
              <a:t>El Instituto Boliviano de Metrología (IBMETRO) es la máxima autoridad técnica en materia de mediciones y acreditación, y referente nacional de la infraestructura de la calidad. Brinda servicios metrológicos y de evaluación de la conformidad con excelencia, integridad e innovación, garantizando la trazabilidad al Sistema Internacional de Unidades (SI) y contribuyendo al desarrollo productivo, sostenible y al bienestar de la población Boliviana.</a:t>
            </a:r>
            <a:endParaRPr lang="es-BO" sz="2000" dirty="0">
              <a:latin typeface="Calibri"/>
              <a:ea typeface="Calibri"/>
              <a:cs typeface="Calibri"/>
            </a:endParaRPr>
          </a:p>
        </p:txBody>
      </p:sp>
      <p:sp>
        <p:nvSpPr>
          <p:cNvPr id="118" name="Google Shape;118;g3c6851e648d_0_4"/>
          <p:cNvSpPr txBox="1"/>
          <p:nvPr/>
        </p:nvSpPr>
        <p:spPr>
          <a:xfrm>
            <a:off x="836340" y="4220872"/>
            <a:ext cx="8689833" cy="1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50" tIns="42975" rIns="85950" bIns="42975" anchor="ctr" anchorCtr="0">
            <a:no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s-ES" dirty="0"/>
              <a:t>Ser la institución líder y reconocida internacionalmente del Sistema Nacional de la Calidad, impulsando la competitividad industrial y el desarrollo productivo del país.</a:t>
            </a:r>
            <a:br>
              <a:rPr lang="es-ES" dirty="0"/>
            </a:br>
            <a:r>
              <a:rPr lang="es-ES" dirty="0"/>
              <a:t>IBMETRO consolidará su liderazgo mediante servicios innovadores y modernos, infraestructura de vanguardia, transformación digital, talento técnico especializado y presencia efectiva en todo el territorio nacional, con un firme compromiso con el desarrollo sostenible e integral de Bolivia.</a:t>
            </a:r>
            <a:endParaRPr lang="es-BO" dirty="0"/>
          </a:p>
        </p:txBody>
      </p:sp>
      <p:sp>
        <p:nvSpPr>
          <p:cNvPr id="119" name="Google Shape;119;g3c6851e648d_0_4"/>
          <p:cNvSpPr txBox="1"/>
          <p:nvPr/>
        </p:nvSpPr>
        <p:spPr>
          <a:xfrm>
            <a:off x="1591902" y="3626440"/>
            <a:ext cx="12972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50" tIns="42975" rIns="85950" bIns="429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VISIÓN</a:t>
            </a:r>
            <a:endParaRPr sz="2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13 Imagen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59" b="98540" l="8434" r="89157">
                        <a14:foregroundMark x1="48795" y1="13869" x2="48795" y2="13869"/>
                        <a14:foregroundMark x1="65060" y1="20438" x2="65060" y2="20438"/>
                        <a14:foregroundMark x1="78916" y1="42336" x2="78916" y2="42336"/>
                        <a14:foregroundMark x1="78916" y1="63504" x2="78916" y2="63504"/>
                        <a14:foregroundMark x1="56627" y1="60584" x2="56627" y2="60584"/>
                        <a14:foregroundMark x1="66867" y1="62774" x2="66867" y2="62774"/>
                        <a14:foregroundMark x1="60843" y1="39416" x2="60843" y2="39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682" y="1207146"/>
            <a:ext cx="879033" cy="7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5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6329" y="1119544"/>
            <a:ext cx="5641480" cy="34270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r>
              <a:rPr lang="es" sz="2403" b="1" dirty="0">
                <a:latin typeface="Arial"/>
              </a:rPr>
              <a:t>Los tres pilares operativos de IBMETRO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73288" y="2241395"/>
            <a:ext cx="2199767" cy="480376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just"/>
            <a:r>
              <a:rPr lang="es" sz="1633" dirty="0">
                <a:latin typeface="Arial"/>
              </a:rPr>
              <a:t>Dirección de Metrología Legal (DML)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73287" y="3117203"/>
            <a:ext cx="2199768" cy="383712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just"/>
            <a:r>
              <a:rPr lang="es" sz="1249" b="1" dirty="0">
                <a:latin typeface="Arial"/>
              </a:rPr>
              <a:t>Foco: </a:t>
            </a:r>
            <a:r>
              <a:rPr lang="es" sz="1249" dirty="0">
                <a:latin typeface="Arial"/>
              </a:rPr>
              <a:t>Transacciones y</a:t>
            </a:r>
          </a:p>
          <a:p>
            <a:pPr algn="just"/>
            <a:r>
              <a:rPr lang="es" sz="1249" dirty="0">
                <a:latin typeface="Arial"/>
              </a:rPr>
              <a:t>Protección Ciudadana.</a:t>
            </a:r>
          </a:p>
          <a:p>
            <a:pPr algn="just"/>
            <a:endParaRPr lang="es" sz="1249" dirty="0">
              <a:latin typeface="Arial"/>
            </a:endParaRPr>
          </a:p>
          <a:p>
            <a:pPr algn="just"/>
            <a:endParaRPr lang="es" sz="1249" dirty="0">
              <a:latin typeface="Arial"/>
            </a:endParaRPr>
          </a:p>
          <a:p>
            <a:pPr algn="just"/>
            <a:r>
              <a:rPr lang="es" sz="1249" dirty="0">
                <a:latin typeface="Arial"/>
              </a:rPr>
              <a:t>Misión: Asegurar que mediciones en comercio, seguridad y salud cumplan normativas</a:t>
            </a:r>
          </a:p>
          <a:p>
            <a:pPr algn="just"/>
            <a:endParaRPr lang="es" sz="1249" dirty="0">
              <a:latin typeface="Aria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67429" y="5109002"/>
            <a:ext cx="2390160" cy="62976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s" sz="1249" b="1" dirty="0">
                <a:latin typeface="Arial"/>
              </a:rPr>
              <a:t>Impacto Clave: Equidad </a:t>
            </a:r>
            <a:r>
              <a:rPr lang="es" sz="1249" dirty="0">
                <a:latin typeface="Arial"/>
              </a:rPr>
              <a:t>comercial (ej. contenido neto, surtidores).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009962" y="2241395"/>
            <a:ext cx="2647923" cy="480376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r>
              <a:rPr lang="es" sz="1633" dirty="0">
                <a:latin typeface="Arial"/>
              </a:rPr>
              <a:t>Dirección de Metrología Industrial y Científica (DMIC)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004104" y="3117202"/>
            <a:ext cx="2267137" cy="42765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s" sz="1249" b="1" dirty="0">
                <a:latin typeface="Arial"/>
              </a:rPr>
              <a:t>Foco: </a:t>
            </a:r>
            <a:r>
              <a:rPr lang="es" sz="1249" dirty="0">
                <a:latin typeface="Arial"/>
              </a:rPr>
              <a:t>Exactitud y Desarrollo Tecnológico.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007034" y="3919780"/>
            <a:ext cx="2615702" cy="60632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s" sz="1249" b="1" dirty="0">
                <a:latin typeface="Arial"/>
              </a:rPr>
              <a:t>Misión: </a:t>
            </a:r>
            <a:r>
              <a:rPr lang="es" sz="1249" dirty="0">
                <a:latin typeface="Arial"/>
              </a:rPr>
              <a:t>Custodiar patrones nacionales y brindar trazabilidad internacional.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007034" y="5114860"/>
            <a:ext cx="2229058" cy="59461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s" sz="1249" b="1" dirty="0">
                <a:latin typeface="Arial"/>
              </a:rPr>
              <a:t>Impacto Clave: </a:t>
            </a:r>
            <a:r>
              <a:rPr lang="es" sz="1249" dirty="0">
                <a:latin typeface="Arial"/>
              </a:rPr>
              <a:t>Impulso a la industria y soporte a la innovación.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258354" y="2241396"/>
            <a:ext cx="1953722" cy="468659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just"/>
            <a:r>
              <a:rPr lang="es" sz="1633">
                <a:latin typeface="Arial"/>
              </a:rPr>
              <a:t>Dirección Técnica de Acreditación (DTA)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261283" y="3111344"/>
            <a:ext cx="2396019" cy="39543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s" sz="1249" b="1" dirty="0">
                <a:latin typeface="Arial"/>
              </a:rPr>
              <a:t>Foco: </a:t>
            </a:r>
            <a:r>
              <a:rPr lang="es" sz="1249" dirty="0">
                <a:latin typeface="Arial"/>
              </a:rPr>
              <a:t>Competencia Técnica y Confianza Global.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258353" y="3922709"/>
            <a:ext cx="2580553" cy="60339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s" sz="1249" b="1" dirty="0">
                <a:latin typeface="Arial"/>
              </a:rPr>
              <a:t>Misión: </a:t>
            </a:r>
            <a:r>
              <a:rPr lang="es" sz="1249" dirty="0">
                <a:latin typeface="Arial"/>
              </a:rPr>
              <a:t>Reconocer formalmente a laboratorios y organismos de certificación.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261283" y="5111931"/>
            <a:ext cx="2434096" cy="632689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s" sz="1249" b="1" dirty="0">
                <a:latin typeface="Arial"/>
              </a:rPr>
              <a:t>Impacto Clave: </a:t>
            </a:r>
            <a:r>
              <a:rPr lang="es" sz="1249" dirty="0">
                <a:latin typeface="Arial"/>
              </a:rPr>
              <a:t>Validez</a:t>
            </a:r>
          </a:p>
          <a:p>
            <a:pPr algn="just">
              <a:lnSpc>
                <a:spcPct val="115000"/>
              </a:lnSpc>
            </a:pPr>
            <a:r>
              <a:rPr lang="es" sz="1249" dirty="0">
                <a:latin typeface="Arial"/>
              </a:rPr>
              <a:t>internacional de certificados y pruebas.</a:t>
            </a:r>
          </a:p>
        </p:txBody>
      </p:sp>
      <p:sp>
        <p:nvSpPr>
          <p:cNvPr id="15" name="Rectángulo redondeado 7">
            <a:extLst>
              <a:ext uri="{FF2B5EF4-FFF2-40B4-BE49-F238E27FC236}">
                <a16:creationId xmlns:a16="http://schemas.microsoft.com/office/drawing/2014/main" id="{BF1C5A6C-7946-A57F-6074-D8817066330A}"/>
              </a:ext>
            </a:extLst>
          </p:cNvPr>
          <p:cNvSpPr/>
          <p:nvPr/>
        </p:nvSpPr>
        <p:spPr>
          <a:xfrm>
            <a:off x="0" y="0"/>
            <a:ext cx="2708968" cy="9541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6566" dist="50800" dir="3660000" sx="99000" sy="99000" algn="ctr" rotWithShape="0">
              <a:schemeClr val="tx1">
                <a:alpha val="7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6" name="Imagen 15" descr="Logo-MDPRYA-Horizontal.jpg">
            <a:extLst>
              <a:ext uri="{FF2B5EF4-FFF2-40B4-BE49-F238E27FC236}">
                <a16:creationId xmlns:a16="http://schemas.microsoft.com/office/drawing/2014/main" id="{9CD20C0C-71CB-B724-89DD-0BC891DFE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4" y="127781"/>
            <a:ext cx="2137331" cy="8175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26198</TotalTime>
  <Words>1764</Words>
  <Application>Microsoft Office PowerPoint</Application>
  <PresentationFormat>Diapositivas de 35 mm</PresentationFormat>
  <Paragraphs>284</Paragraphs>
  <Slides>31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Bahnschrift SemiBold SemiConden</vt:lpstr>
      <vt:lpstr>Calibri</vt:lpstr>
      <vt:lpstr>Calibri Light</vt:lpstr>
      <vt:lpstr>Century Gothic</vt:lpstr>
      <vt:lpstr>Tahoma</vt:lpstr>
      <vt:lpstr>Times New Roman</vt:lpstr>
      <vt:lpstr>Tema de Office</vt:lpstr>
      <vt:lpstr>Presentación de PowerPoint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MISIÓN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SERVICIOS 1° TRIMESTRE 2026</vt:lpstr>
      <vt:lpstr>Servicios con Calidad</vt:lpstr>
      <vt:lpstr>Alianzas Estratégicas</vt:lpstr>
      <vt:lpstr>Alianzas Estratégicas 2026</vt:lpstr>
      <vt:lpstr>PROYECTOS – COOPERACION PTB</vt:lpstr>
      <vt:lpstr>PROYECTOS – COOPERACION PTB</vt:lpstr>
      <vt:lpstr>PROYECTOS – COOPERACION PTB</vt:lpstr>
      <vt:lpstr>Mantenimiento de Infraestructura Planta de verificación de Cisternas-SCZ</vt:lpstr>
      <vt:lpstr>Otros compromisos adicionales</vt:lpstr>
      <vt:lpstr>Presupuesto 2026</vt:lpstr>
      <vt:lpstr>Presupuesto 2026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Martha Alejandra Ameller Saravia</cp:lastModifiedBy>
  <cp:revision>1207</cp:revision>
  <dcterms:created xsi:type="dcterms:W3CDTF">2019-07-17T14:37:06Z</dcterms:created>
  <dcterms:modified xsi:type="dcterms:W3CDTF">2026-04-29T20:11:43Z</dcterms:modified>
</cp:coreProperties>
</file>